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9"/>
  </p:notesMasterIdLst>
  <p:sldIdLst>
    <p:sldId id="256" r:id="rId2"/>
    <p:sldId id="378" r:id="rId3"/>
    <p:sldId id="374" r:id="rId4"/>
    <p:sldId id="375" r:id="rId5"/>
    <p:sldId id="376" r:id="rId6"/>
    <p:sldId id="380" r:id="rId7"/>
    <p:sldId id="396" r:id="rId8"/>
    <p:sldId id="428" r:id="rId9"/>
    <p:sldId id="381" r:id="rId10"/>
    <p:sldId id="397" r:id="rId11"/>
    <p:sldId id="382" r:id="rId12"/>
    <p:sldId id="385" r:id="rId13"/>
    <p:sldId id="386" r:id="rId14"/>
    <p:sldId id="387" r:id="rId15"/>
    <p:sldId id="388" r:id="rId16"/>
    <p:sldId id="389" r:id="rId17"/>
    <p:sldId id="390" r:id="rId18"/>
    <p:sldId id="391" r:id="rId19"/>
    <p:sldId id="392" r:id="rId20"/>
    <p:sldId id="393" r:id="rId21"/>
    <p:sldId id="384" r:id="rId22"/>
    <p:sldId id="399" r:id="rId23"/>
    <p:sldId id="394" r:id="rId24"/>
    <p:sldId id="395" r:id="rId25"/>
    <p:sldId id="400" r:id="rId26"/>
    <p:sldId id="404" r:id="rId27"/>
    <p:sldId id="405" r:id="rId28"/>
    <p:sldId id="408" r:id="rId29"/>
    <p:sldId id="410" r:id="rId30"/>
    <p:sldId id="411" r:id="rId31"/>
    <p:sldId id="409" r:id="rId32"/>
    <p:sldId id="406" r:id="rId33"/>
    <p:sldId id="407" r:id="rId34"/>
    <p:sldId id="412" r:id="rId35"/>
    <p:sldId id="415" r:id="rId36"/>
    <p:sldId id="416" r:id="rId37"/>
    <p:sldId id="417" r:id="rId38"/>
    <p:sldId id="418" r:id="rId39"/>
    <p:sldId id="419" r:id="rId40"/>
    <p:sldId id="420" r:id="rId41"/>
    <p:sldId id="421" r:id="rId42"/>
    <p:sldId id="423" r:id="rId43"/>
    <p:sldId id="424" r:id="rId44"/>
    <p:sldId id="425" r:id="rId45"/>
    <p:sldId id="426" r:id="rId46"/>
    <p:sldId id="414" r:id="rId47"/>
    <p:sldId id="316" r:id="rId48"/>
  </p:sldIdLst>
  <p:sldSz cx="9144000" cy="6858000" type="screen4x3"/>
  <p:notesSz cx="6735763" cy="98663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3" y="4"/>
            <a:ext cx="2919565" cy="493395"/>
          </a:xfrm>
          <a:prstGeom prst="rect">
            <a:avLst/>
          </a:prstGeom>
        </p:spPr>
        <p:txBody>
          <a:bodyPr vert="horz" lIns="91063" tIns="45533" rIns="91063" bIns="45533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14627" y="4"/>
            <a:ext cx="2919565" cy="493395"/>
          </a:xfrm>
          <a:prstGeom prst="rect">
            <a:avLst/>
          </a:prstGeom>
        </p:spPr>
        <p:txBody>
          <a:bodyPr vert="horz" lIns="91063" tIns="45533" rIns="91063" bIns="45533" rtlCol="0"/>
          <a:lstStyle>
            <a:lvl1pPr algn="r">
              <a:defRPr sz="1200"/>
            </a:lvl1pPr>
          </a:lstStyle>
          <a:p>
            <a:fld id="{95BDFF42-45B1-4393-BA29-6D05FA64ABFC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63" tIns="45533" rIns="91063" bIns="45533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3265" y="4686460"/>
            <a:ext cx="5389240" cy="4440555"/>
          </a:xfrm>
          <a:prstGeom prst="rect">
            <a:avLst/>
          </a:prstGeom>
        </p:spPr>
        <p:txBody>
          <a:bodyPr vert="horz" lIns="91063" tIns="45533" rIns="91063" bIns="45533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3" y="9371332"/>
            <a:ext cx="2919565" cy="493394"/>
          </a:xfrm>
          <a:prstGeom prst="rect">
            <a:avLst/>
          </a:prstGeom>
        </p:spPr>
        <p:txBody>
          <a:bodyPr vert="horz" lIns="91063" tIns="45533" rIns="91063" bIns="45533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14627" y="9371332"/>
            <a:ext cx="2919565" cy="493394"/>
          </a:xfrm>
          <a:prstGeom prst="rect">
            <a:avLst/>
          </a:prstGeom>
        </p:spPr>
        <p:txBody>
          <a:bodyPr vert="horz" lIns="91063" tIns="45533" rIns="91063" bIns="45533" rtlCol="0" anchor="b"/>
          <a:lstStyle>
            <a:lvl1pPr algn="r">
              <a:defRPr sz="1200"/>
            </a:lvl1pPr>
          </a:lstStyle>
          <a:p>
            <a:fld id="{3B96A599-3A06-4A7C-9110-25141171622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24650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6A599-3A06-4A7C-9110-251411716225}" type="slidenum">
              <a:rPr lang="hu-HU" smtClean="0"/>
              <a:t>19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5069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96A599-3A06-4A7C-9110-251411716225}" type="slidenum">
              <a:rPr lang="hu-HU" smtClean="0"/>
              <a:t>36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1782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49738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580774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6483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5424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67156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1208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80068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2825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21579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7135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48AFA-CD18-4C94-9787-F025F1ADFDDD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90819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D48AFA-CD18-4C94-9787-F025F1ADFDDD}" type="datetimeFigureOut">
              <a:rPr lang="hu-HU" smtClean="0"/>
              <a:t>2016.05.26.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071894-DBBD-4067-9CB2-A30088F05A7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13100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376264"/>
          </a:xfrm>
        </p:spPr>
        <p:txBody>
          <a:bodyPr>
            <a:normAutofit fontScale="90000"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/>
            </a:r>
            <a:b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INGATLANNAL KAPCSOLATOS</a:t>
            </a:r>
            <a:b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lang="hu-HU" altLang="hu-HU" sz="3600" b="1" kern="0" dirty="0" smtClean="0">
                <a:solidFill>
                  <a:srgbClr val="000099"/>
                </a:solidFill>
                <a:latin typeface="Arial"/>
                <a:ea typeface="+mn-ea"/>
                <a:cs typeface="+mn-cs"/>
              </a:rPr>
              <a:t>ÁFA SZABÁLYOK</a:t>
            </a:r>
            <a: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/>
            </a:r>
            <a:b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/>
            </a:r>
            <a:b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kumimoji="0" lang="hu-HU" altLang="hu-HU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2016.</a:t>
            </a:r>
            <a:r>
              <a:rPr lang="hu-HU" dirty="0" smtClean="0"/>
              <a:t/>
            </a:r>
            <a:br>
              <a:rPr lang="hu-HU" dirty="0" smtClean="0"/>
            </a:b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altLang="hu-HU" smtClean="0">
                <a:solidFill>
                  <a:srgbClr val="000099"/>
                </a:solidFill>
              </a:rPr>
              <a:t>Sike Olga </a:t>
            </a:r>
          </a:p>
          <a:p>
            <a:r>
              <a:rPr lang="hu-HU" altLang="hu-HU" sz="2400" smtClean="0">
                <a:solidFill>
                  <a:srgbClr val="000099"/>
                </a:solidFill>
              </a:rPr>
              <a:t>főosztályvezető-helyettes</a:t>
            </a:r>
          </a:p>
          <a:p>
            <a:r>
              <a:rPr lang="hu-HU" altLang="hu-HU" smtClean="0">
                <a:solidFill>
                  <a:srgbClr val="000099"/>
                </a:solidFill>
              </a:rPr>
              <a:t>Nemzeti Adó- és Vámhivatal</a:t>
            </a:r>
            <a:endParaRPr lang="hu-HU" altLang="hu-HU" b="1" smtClean="0">
              <a:solidFill>
                <a:srgbClr val="000099"/>
              </a:solidFill>
            </a:endParaRPr>
          </a:p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2108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hu-HU" sz="3800" b="1" dirty="0" smtClean="0">
                <a:solidFill>
                  <a:srgbClr val="C00000"/>
                </a:solidFill>
              </a:rPr>
              <a:t/>
            </a:r>
            <a:br>
              <a:rPr lang="hu-HU" sz="3800" b="1" dirty="0" smtClean="0">
                <a:solidFill>
                  <a:srgbClr val="C00000"/>
                </a:solidFill>
              </a:rPr>
            </a:br>
            <a:r>
              <a:rPr lang="hu-HU" sz="3800" b="1" dirty="0" smtClean="0">
                <a:solidFill>
                  <a:srgbClr val="C00000"/>
                </a:solidFill>
              </a:rPr>
              <a:t>INGATLANÉRTÉKESÍTÉS </a:t>
            </a:r>
            <a:r>
              <a:rPr lang="hu-HU" sz="3800" b="1" dirty="0">
                <a:solidFill>
                  <a:srgbClr val="C00000"/>
                </a:solidFill>
              </a:rPr>
              <a:t>KÖTELEZŐEN ADÓKÖTELES</a:t>
            </a:r>
            <a:br>
              <a:rPr lang="hu-HU" sz="3800" b="1" dirty="0">
                <a:solidFill>
                  <a:srgbClr val="C00000"/>
                </a:solidFill>
              </a:rPr>
            </a:br>
            <a:r>
              <a:rPr lang="hu-HU" altLang="hu-HU" sz="3800" dirty="0">
                <a:solidFill>
                  <a:srgbClr val="0070C0"/>
                </a:solidFill>
              </a:rPr>
              <a:t>[Áfa tv. 259.§ 7. pont]</a:t>
            </a:r>
            <a:r>
              <a:rPr lang="hu-HU" sz="3800" b="1" dirty="0">
                <a:solidFill>
                  <a:srgbClr val="C00000"/>
                </a:solidFill>
              </a:rPr>
              <a:t/>
            </a:r>
            <a:br>
              <a:rPr lang="hu-HU" sz="3800" b="1" dirty="0">
                <a:solidFill>
                  <a:srgbClr val="C00000"/>
                </a:solidFill>
              </a:rPr>
            </a:b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just">
              <a:buNone/>
            </a:pPr>
            <a:r>
              <a:rPr lang="hu-HU" dirty="0" smtClean="0"/>
              <a:t>vagy magánúttal közös határvonala legalább 3,00 m, továbbá, amely egyúttal nem minősül beépített ingatlannak, </a:t>
            </a:r>
          </a:p>
          <a:p>
            <a:pPr marL="0" indent="0" algn="just">
              <a:buNone/>
            </a:pPr>
            <a:r>
              <a:rPr lang="hu-HU" dirty="0" smtClean="0"/>
              <a:t>b) telek vagy telkek csoportja, amely a nyomvonal jellegű építmények elhelyezésére szolgál (építési terület), és amely egyúttal nem minősül beépített ingatlannak;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80872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b="1" dirty="0" smtClean="0">
                <a:solidFill>
                  <a:srgbClr val="C00000"/>
                </a:solidFill>
              </a:rPr>
              <a:t/>
            </a:r>
            <a:br>
              <a:rPr lang="hu-HU" b="1" dirty="0" smtClean="0">
                <a:solidFill>
                  <a:srgbClr val="C00000"/>
                </a:solidFill>
              </a:rPr>
            </a:br>
            <a:r>
              <a:rPr lang="hu-HU" b="1" dirty="0" smtClean="0">
                <a:solidFill>
                  <a:srgbClr val="C00000"/>
                </a:solidFill>
              </a:rPr>
              <a:t>ADÓMÉRTÉK</a:t>
            </a:r>
            <a:r>
              <a:rPr lang="hu-HU" b="1" dirty="0">
                <a:solidFill>
                  <a:srgbClr val="C00000"/>
                </a:solidFill>
              </a:rPr>
              <a:t/>
            </a:r>
            <a:br>
              <a:rPr 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</a:t>
            </a:r>
            <a:r>
              <a:rPr lang="hu-HU" altLang="hu-HU" dirty="0" smtClean="0">
                <a:solidFill>
                  <a:srgbClr val="0070C0"/>
                </a:solidFill>
              </a:rPr>
              <a:t>82.§, 3. sz. melléklet]</a:t>
            </a:r>
            <a:r>
              <a:rPr lang="hu-HU" b="1" dirty="0">
                <a:solidFill>
                  <a:srgbClr val="C00000"/>
                </a:solidFill>
              </a:rPr>
              <a:t/>
            </a:r>
            <a:br>
              <a:rPr lang="hu-HU" b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u-HU" dirty="0" smtClean="0"/>
              <a:t>Adómérték: </a:t>
            </a:r>
            <a:r>
              <a:rPr lang="hu-HU" dirty="0" smtClean="0">
                <a:solidFill>
                  <a:srgbClr val="FF0000"/>
                </a:solidFill>
              </a:rPr>
              <a:t>27%</a:t>
            </a:r>
          </a:p>
          <a:p>
            <a:pPr marL="0" indent="0">
              <a:buNone/>
            </a:pPr>
            <a:r>
              <a:rPr lang="hu-HU" dirty="0" smtClean="0"/>
              <a:t>Egyes lakóingatlanok adómértéke: </a:t>
            </a:r>
            <a:r>
              <a:rPr lang="hu-HU" dirty="0" smtClean="0">
                <a:solidFill>
                  <a:srgbClr val="FF0000"/>
                </a:solidFill>
              </a:rPr>
              <a:t>5%</a:t>
            </a:r>
            <a:endParaRPr lang="hu-HU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38831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hu-HU" altLang="hu-HU" sz="3600" b="1" dirty="0" smtClean="0">
                <a:solidFill>
                  <a:srgbClr val="C00000"/>
                </a:solidFill>
              </a:rPr>
              <a:t>ADÓMÉRTÉK (Lakás)</a:t>
            </a:r>
            <a:r>
              <a:rPr lang="hu-HU" altLang="hu-HU" sz="3600" b="1" dirty="0">
                <a:solidFill>
                  <a:srgbClr val="C00000"/>
                </a:solidFill>
              </a:rPr>
              <a:t/>
            </a:r>
            <a:br>
              <a:rPr lang="hu-HU" altLang="hu-HU" sz="3600" b="1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0070C0"/>
                </a:solidFill>
              </a:rPr>
              <a:t>[Áfa tv. </a:t>
            </a:r>
            <a:r>
              <a:rPr lang="hu-HU" altLang="hu-HU" sz="3600" dirty="0" smtClean="0">
                <a:solidFill>
                  <a:srgbClr val="0070C0"/>
                </a:solidFill>
              </a:rPr>
              <a:t>259.§ 12. pont]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28133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hu-HU" dirty="0" smtClean="0">
                <a:solidFill>
                  <a:srgbClr val="FF0000"/>
                </a:solidFill>
              </a:rPr>
              <a:t>Lakóingatlan fogalma: </a:t>
            </a:r>
            <a:r>
              <a:rPr lang="hu-HU" dirty="0" smtClean="0"/>
              <a:t>lakás céljára létesített és az ingatlan-nyilvántartásban lakóház vagy lakás megnevezéssel nyilvántartott vagy ilyenként fel-tüntetésre váró ingatlan. Nem minősül lakóingatlannak a lakás rendeltetésszerű használatához nem szükséges helyiség még akkor sem, ha az a lakóépülettel egybeépült, így különösen: a garázs, a műhely, az üzlet, a gazdasági épület.</a:t>
            </a:r>
          </a:p>
        </p:txBody>
      </p:sp>
    </p:spTree>
    <p:extLst>
      <p:ext uri="{BB962C8B-B14F-4D97-AF65-F5344CB8AC3E}">
        <p14:creationId xmlns:p14="http://schemas.microsoft.com/office/powerpoint/2010/main" val="3306840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>
            <a:normAutofit/>
          </a:bodyPr>
          <a:lstStyle/>
          <a:p>
            <a:r>
              <a:rPr lang="hu-HU" altLang="hu-HU" sz="3600" b="1" dirty="0" smtClean="0">
                <a:solidFill>
                  <a:srgbClr val="C00000"/>
                </a:solidFill>
              </a:rPr>
              <a:t>ADÓMÉRTÉK</a:t>
            </a:r>
            <a:r>
              <a:rPr lang="hu-HU" altLang="hu-HU" sz="3600" b="1" u="sng" dirty="0" smtClean="0">
                <a:solidFill>
                  <a:srgbClr val="C00000"/>
                </a:solidFill>
              </a:rPr>
              <a:t/>
            </a:r>
            <a:br>
              <a:rPr lang="hu-HU" altLang="hu-HU" sz="3600" b="1" u="sng" dirty="0" smtClean="0">
                <a:solidFill>
                  <a:srgbClr val="C00000"/>
                </a:solidFill>
              </a:rPr>
            </a:br>
            <a:r>
              <a:rPr lang="hu-HU" altLang="hu-HU" sz="3600" dirty="0" smtClean="0">
                <a:solidFill>
                  <a:srgbClr val="0070C0"/>
                </a:solidFill>
              </a:rPr>
              <a:t>[Áfa tv. 3. sz. melléklet I.50. és 51. pont</a:t>
            </a:r>
            <a:r>
              <a:rPr lang="hu-HU" altLang="hu-HU" sz="3600" dirty="0">
                <a:solidFill>
                  <a:srgbClr val="0070C0"/>
                </a:solidFill>
              </a:rPr>
              <a:t>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b="1" dirty="0" smtClean="0"/>
              <a:t>Sorszám		 	Megnevezés</a:t>
            </a:r>
          </a:p>
          <a:p>
            <a:pPr marL="0" indent="0">
              <a:buNone/>
            </a:pPr>
            <a:r>
              <a:rPr lang="hu-HU" sz="2800" dirty="0"/>
              <a:t> </a:t>
            </a:r>
            <a:r>
              <a:rPr lang="hu-HU" sz="2800" dirty="0" smtClean="0"/>
              <a:t>50. 		A 86.§ (1) bekezdés j) pont ja) vagy </a:t>
            </a:r>
            <a:r>
              <a:rPr lang="hu-HU" sz="2800" dirty="0" err="1" smtClean="0"/>
              <a:t>jb</a:t>
            </a:r>
            <a:r>
              <a:rPr lang="hu-HU" sz="2800" dirty="0" smtClean="0"/>
              <a:t>) </a:t>
            </a:r>
            <a:r>
              <a:rPr lang="hu-HU" sz="2800" dirty="0" err="1" smtClean="0"/>
              <a:t>al-</a:t>
            </a:r>
            <a:endParaRPr lang="hu-HU" sz="2800" dirty="0" smtClean="0"/>
          </a:p>
          <a:p>
            <a:pPr marL="0" indent="0">
              <a:buNone/>
            </a:pPr>
            <a:r>
              <a:rPr lang="hu-HU" sz="2800" dirty="0"/>
              <a:t>	</a:t>
            </a:r>
            <a:r>
              <a:rPr lang="hu-HU" sz="2800" dirty="0" smtClean="0"/>
              <a:t>	pontja alá tartozó olyan, többlakásos lakó-</a:t>
            </a:r>
          </a:p>
          <a:p>
            <a:pPr marL="0" indent="0">
              <a:buNone/>
            </a:pPr>
            <a:r>
              <a:rPr lang="hu-HU" sz="2800" dirty="0"/>
              <a:t>	</a:t>
            </a:r>
            <a:r>
              <a:rPr lang="hu-HU" sz="2800" dirty="0" smtClean="0"/>
              <a:t>	ingatlanban kialakítandó vagy kialakított </a:t>
            </a:r>
          </a:p>
          <a:p>
            <a:pPr marL="0" indent="0">
              <a:buNone/>
            </a:pPr>
            <a:r>
              <a:rPr lang="hu-HU" sz="2800" dirty="0" smtClean="0"/>
              <a:t>		lakás, amelynek összes hasznos alap-			területe nem haladja meg a 150 négyzet-		métert</a:t>
            </a:r>
          </a:p>
          <a:p>
            <a:pPr marL="0" indent="0">
              <a:buNone/>
            </a:pPr>
            <a:endParaRPr lang="hu-HU" sz="2800" dirty="0" smtClean="0"/>
          </a:p>
        </p:txBody>
      </p:sp>
    </p:spTree>
    <p:extLst>
      <p:ext uri="{BB962C8B-B14F-4D97-AF65-F5344CB8AC3E}">
        <p14:creationId xmlns:p14="http://schemas.microsoft.com/office/powerpoint/2010/main" val="1944687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Autofit/>
          </a:bodyPr>
          <a:lstStyle/>
          <a:p>
            <a:r>
              <a:rPr lang="hu-HU" altLang="hu-HU" sz="3600" b="1" dirty="0" smtClean="0">
                <a:solidFill>
                  <a:srgbClr val="C00000"/>
                </a:solidFill>
              </a:rPr>
              <a:t>ADÓMÉRTÉK (LAKÁS)</a:t>
            </a:r>
            <a:r>
              <a:rPr lang="hu-HU" altLang="hu-HU" sz="3600" b="1" u="sng" dirty="0">
                <a:solidFill>
                  <a:srgbClr val="C00000"/>
                </a:solidFill>
              </a:rPr>
              <a:t/>
            </a:r>
            <a:br>
              <a:rPr lang="hu-HU" altLang="hu-HU" sz="3600" b="1" u="sng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0070C0"/>
                </a:solidFill>
              </a:rPr>
              <a:t>[Áfa tv. 3. sz. melléklet I.50. és 51. </a:t>
            </a:r>
            <a:r>
              <a:rPr lang="hu-HU" altLang="hu-HU" sz="3600" dirty="0" smtClean="0">
                <a:solidFill>
                  <a:srgbClr val="0070C0"/>
                </a:solidFill>
              </a:rPr>
              <a:t>pont]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3204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 smtClean="0"/>
              <a:t>Sorszám			Megnevezés</a:t>
            </a:r>
          </a:p>
          <a:p>
            <a:pPr marL="0" indent="0">
              <a:buNone/>
            </a:pPr>
            <a:r>
              <a:rPr lang="hu-HU" dirty="0" smtClean="0"/>
              <a:t> 51.			</a:t>
            </a:r>
            <a:r>
              <a:rPr lang="hu-HU" sz="3000" dirty="0" smtClean="0"/>
              <a:t>A 86.§ (1) bekezdés j) pont ja) vagy</a:t>
            </a:r>
          </a:p>
          <a:p>
            <a:pPr marL="0" indent="0">
              <a:buNone/>
            </a:pPr>
            <a:r>
              <a:rPr lang="hu-HU" sz="3000" dirty="0" smtClean="0"/>
              <a:t>			</a:t>
            </a:r>
            <a:r>
              <a:rPr lang="hu-HU" sz="3000" dirty="0" err="1" smtClean="0"/>
              <a:t>jb</a:t>
            </a:r>
            <a:r>
              <a:rPr lang="hu-HU" sz="3000" dirty="0" smtClean="0"/>
              <a:t>) alpontja alá tartozó olyan egy-</a:t>
            </a:r>
          </a:p>
          <a:p>
            <a:pPr marL="0" indent="0">
              <a:buNone/>
            </a:pPr>
            <a:r>
              <a:rPr lang="hu-HU" sz="3000" dirty="0" smtClean="0"/>
              <a:t>			lakásos lakóingatlan, amelynek </a:t>
            </a:r>
          </a:p>
          <a:p>
            <a:pPr marL="0" indent="0">
              <a:buNone/>
            </a:pPr>
            <a:r>
              <a:rPr lang="hu-HU" sz="3000" dirty="0" smtClean="0"/>
              <a:t>			összes hasznos alapterülete nem </a:t>
            </a:r>
          </a:p>
          <a:p>
            <a:pPr marL="0" indent="0">
              <a:buNone/>
            </a:pPr>
            <a:r>
              <a:rPr lang="hu-HU" sz="3000" dirty="0" smtClean="0"/>
              <a:t>			haladja meg a 300 négyzetmétert </a:t>
            </a:r>
          </a:p>
          <a:p>
            <a:pPr marL="0" indent="0">
              <a:buNone/>
            </a:pPr>
            <a:endParaRPr lang="hu-HU" sz="2800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236207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hu-HU" altLang="hu-HU" sz="3600" b="1" dirty="0" smtClean="0">
                <a:solidFill>
                  <a:srgbClr val="C00000"/>
                </a:solidFill>
              </a:rPr>
              <a:t>ADÓMÉRTÉK (LAKÁS)</a:t>
            </a:r>
            <a:r>
              <a:rPr lang="hu-HU" altLang="hu-HU" sz="3600" b="1" u="sng" dirty="0">
                <a:solidFill>
                  <a:srgbClr val="C00000"/>
                </a:solidFill>
              </a:rPr>
              <a:t/>
            </a:r>
            <a:br>
              <a:rPr lang="hu-HU" altLang="hu-HU" sz="3600" b="1" u="sng" dirty="0">
                <a:solidFill>
                  <a:srgbClr val="C00000"/>
                </a:solidFill>
              </a:rPr>
            </a:br>
            <a:r>
              <a:rPr lang="hu-HU" altLang="hu-HU" sz="3600" dirty="0" smtClean="0">
                <a:solidFill>
                  <a:srgbClr val="0070C0"/>
                </a:solidFill>
              </a:rPr>
              <a:t>[Áfa tv. 84.§]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b="1" dirty="0" smtClean="0"/>
              <a:t>Hatálya </a:t>
            </a:r>
            <a:r>
              <a:rPr lang="hu-HU" sz="2800" dirty="0" smtClean="0"/>
              <a:t> 2016. január 01-től</a:t>
            </a:r>
          </a:p>
          <a:p>
            <a:pPr marL="0" indent="0">
              <a:buNone/>
            </a:pPr>
            <a:r>
              <a:rPr lang="hu-HU" sz="2800" dirty="0" smtClean="0"/>
              <a:t>                2020. január 01-ig</a:t>
            </a:r>
          </a:p>
          <a:p>
            <a:pPr marL="0" indent="0">
              <a:buNone/>
            </a:pPr>
            <a:r>
              <a:rPr lang="hu-HU" sz="2800" dirty="0" smtClean="0"/>
              <a:t>Áfa tv. 84.§ szerint</a:t>
            </a:r>
          </a:p>
          <a:p>
            <a:pPr marL="0" indent="0">
              <a:buNone/>
            </a:pPr>
            <a:r>
              <a:rPr lang="hu-HU" sz="2800" b="1" dirty="0" smtClean="0">
                <a:solidFill>
                  <a:srgbClr val="FF0000"/>
                </a:solidFill>
              </a:rPr>
              <a:t>FŐSZABÁLY:</a:t>
            </a:r>
            <a:r>
              <a:rPr lang="hu-HU" sz="2800" dirty="0" smtClean="0"/>
              <a:t> </a:t>
            </a:r>
          </a:p>
          <a:p>
            <a:pPr marL="0" indent="0">
              <a:buNone/>
            </a:pPr>
            <a:r>
              <a:rPr lang="hu-HU" sz="2800" dirty="0" smtClean="0"/>
              <a:t>A fizetendő adó megállapítására a teljesítéskor érvényes adómértéket kell alkalmazni.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90676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ADÓMÉRTÉK (LAKÁS) </a:t>
            </a:r>
            <a:r>
              <a:rPr lang="hu-HU" altLang="hu-HU" b="1" u="sng" dirty="0">
                <a:solidFill>
                  <a:srgbClr val="C00000"/>
                </a:solidFill>
              </a:rPr>
              <a:t/>
            </a:r>
            <a:br>
              <a:rPr lang="hu-HU" altLang="hu-HU" b="1" u="sng" dirty="0">
                <a:solidFill>
                  <a:srgbClr val="C00000"/>
                </a:solidFill>
              </a:rPr>
            </a:br>
            <a:r>
              <a:rPr lang="hu-HU" altLang="hu-HU" dirty="0" smtClean="0">
                <a:solidFill>
                  <a:srgbClr val="0070C0"/>
                </a:solidFill>
              </a:rPr>
              <a:t>[Áfa </a:t>
            </a:r>
            <a:r>
              <a:rPr lang="hu-HU" altLang="hu-HU" dirty="0">
                <a:solidFill>
                  <a:srgbClr val="0070C0"/>
                </a:solidFill>
              </a:rPr>
              <a:t>tv. 84.§]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2204864"/>
            <a:ext cx="8229600" cy="44644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dirty="0" smtClean="0">
                <a:solidFill>
                  <a:srgbClr val="FF0000"/>
                </a:solidFill>
              </a:rPr>
              <a:t>KIVÉTEL: </a:t>
            </a:r>
            <a:r>
              <a:rPr lang="hu-HU" sz="2800" dirty="0" smtClean="0"/>
              <a:t>Előleg fizetése </a:t>
            </a:r>
          </a:p>
          <a:p>
            <a:pPr marL="0" indent="0">
              <a:buNone/>
            </a:pPr>
            <a:r>
              <a:rPr lang="hu-HU" sz="2800" dirty="0" smtClean="0"/>
              <a:t>A fizetendő adó megállapításakor (az előleg megszerzésekor) érvényes adómértéket kell alkalmazni.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1466651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altLang="hu-HU" b="1" u="sng" dirty="0">
                <a:solidFill>
                  <a:srgbClr val="C00000"/>
                </a:solidFill>
              </a:rPr>
              <a:t>Példák</a:t>
            </a:r>
            <a:r>
              <a:rPr lang="hu-HU" altLang="hu-HU" b="1" dirty="0">
                <a:solidFill>
                  <a:srgbClr val="C00000"/>
                </a:solidFill>
              </a:rPr>
              <a:t> </a:t>
            </a:r>
            <a:r>
              <a:rPr lang="hu-HU" altLang="hu-HU" b="1" dirty="0" smtClean="0">
                <a:solidFill>
                  <a:srgbClr val="C00000"/>
                </a:solidFill>
              </a:rPr>
              <a:t>az adómérték változásra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hu-HU" sz="2800" b="1" dirty="0" smtClean="0"/>
              <a:t>Teljesítés Áfa tv. 55.§  		adómérték</a:t>
            </a:r>
          </a:p>
          <a:p>
            <a:pPr marL="0" indent="0">
              <a:buNone/>
            </a:pPr>
            <a:r>
              <a:rPr lang="hu-HU" sz="2800" dirty="0"/>
              <a:t> </a:t>
            </a:r>
            <a:r>
              <a:rPr lang="hu-HU" sz="2800" dirty="0" smtClean="0"/>
              <a:t>     </a:t>
            </a:r>
            <a:r>
              <a:rPr lang="hu-HU" sz="2800" b="1" dirty="0" smtClean="0"/>
              <a:t>szerinti</a:t>
            </a:r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b="1" dirty="0" smtClean="0"/>
              <a:t>2015. decemberi</a:t>
            </a:r>
            <a:r>
              <a:rPr lang="hu-HU" sz="2800" dirty="0" smtClean="0"/>
              <a:t>				       </a:t>
            </a:r>
            <a:r>
              <a:rPr lang="hu-HU" sz="2800" dirty="0" smtClean="0">
                <a:solidFill>
                  <a:srgbClr val="FF0000"/>
                </a:solidFill>
              </a:rPr>
              <a:t>27%</a:t>
            </a:r>
          </a:p>
          <a:p>
            <a:pPr marL="0" indent="0">
              <a:buNone/>
            </a:pPr>
            <a:r>
              <a:rPr lang="hu-HU" sz="2800" b="1" dirty="0" smtClean="0"/>
              <a:t>2016. január 1-je vagy azt </a:t>
            </a:r>
            <a:r>
              <a:rPr lang="hu-HU" sz="2800" dirty="0" smtClean="0"/>
              <a:t>			</a:t>
            </a:r>
          </a:p>
          <a:p>
            <a:pPr marL="0" indent="0">
              <a:buNone/>
            </a:pPr>
            <a:r>
              <a:rPr lang="hu-HU" sz="2800" b="1" dirty="0"/>
              <a:t>k</a:t>
            </a:r>
            <a:r>
              <a:rPr lang="hu-HU" sz="2800" b="1" dirty="0" smtClean="0"/>
              <a:t>övető időpont</a:t>
            </a:r>
            <a:r>
              <a:rPr lang="hu-HU" sz="2800" dirty="0" smtClean="0"/>
              <a:t>				         </a:t>
            </a:r>
            <a:r>
              <a:rPr lang="hu-HU" sz="2800" dirty="0" smtClean="0">
                <a:solidFill>
                  <a:srgbClr val="FF0000"/>
                </a:solidFill>
              </a:rPr>
              <a:t>5%</a:t>
            </a:r>
            <a:endParaRPr lang="hu-HU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445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altLang="hu-HU" b="1" u="sng" dirty="0">
                <a:solidFill>
                  <a:srgbClr val="C00000"/>
                </a:solidFill>
              </a:rPr>
              <a:t>Példák</a:t>
            </a:r>
            <a:r>
              <a:rPr lang="hu-HU" altLang="hu-HU" b="1" dirty="0">
                <a:solidFill>
                  <a:srgbClr val="C00000"/>
                </a:solidFill>
              </a:rPr>
              <a:t> az </a:t>
            </a:r>
            <a:r>
              <a:rPr lang="hu-HU" altLang="hu-HU" b="1" dirty="0" smtClean="0">
                <a:solidFill>
                  <a:srgbClr val="C00000"/>
                </a:solidFill>
              </a:rPr>
              <a:t>adómérték változásra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u-HU" b="1" dirty="0" smtClean="0"/>
              <a:t>2. Teljesítés Áfa tv. 55.§ 	2016. január 1-je</a:t>
            </a:r>
          </a:p>
          <a:p>
            <a:pPr marL="0" indent="0">
              <a:buNone/>
            </a:pPr>
            <a:r>
              <a:rPr lang="hu-HU" dirty="0" smtClean="0"/>
              <a:t>     </a:t>
            </a:r>
            <a:r>
              <a:rPr lang="hu-HU" b="1" dirty="0" smtClean="0"/>
              <a:t>szerinti</a:t>
            </a:r>
            <a:r>
              <a:rPr lang="hu-HU" dirty="0" smtClean="0"/>
              <a:t> </a:t>
            </a:r>
            <a:r>
              <a:rPr lang="hu-HU" b="1" dirty="0" smtClean="0"/>
              <a:t>	időpontja</a:t>
            </a:r>
            <a:r>
              <a:rPr lang="hu-HU" dirty="0" smtClean="0"/>
              <a:t>		</a:t>
            </a:r>
            <a:r>
              <a:rPr lang="hu-HU" b="1" dirty="0" smtClean="0"/>
              <a:t>vagy azt követő idő-</a:t>
            </a:r>
          </a:p>
          <a:p>
            <a:pPr marL="0" indent="0">
              <a:buNone/>
            </a:pPr>
            <a:r>
              <a:rPr lang="hu-HU" b="1" dirty="0"/>
              <a:t>	</a:t>
            </a:r>
            <a:r>
              <a:rPr lang="hu-HU" b="1" dirty="0" smtClean="0"/>
              <a:t>				pont</a:t>
            </a:r>
          </a:p>
          <a:p>
            <a:pPr marL="0" indent="0">
              <a:buNone/>
            </a:pPr>
            <a:r>
              <a:rPr lang="hu-HU" b="1" dirty="0" smtClean="0"/>
              <a:t>Előleg fizetés</a:t>
            </a:r>
            <a:r>
              <a:rPr lang="hu-HU" dirty="0"/>
              <a:t>		</a:t>
            </a:r>
            <a:r>
              <a:rPr lang="hu-HU" dirty="0" smtClean="0"/>
              <a:t>	</a:t>
            </a:r>
            <a:r>
              <a:rPr lang="hu-HU" b="1" dirty="0" smtClean="0"/>
              <a:t>2016. január 1-je 					előtt</a:t>
            </a:r>
            <a:r>
              <a:rPr lang="hu-HU" dirty="0"/>
              <a:t>		</a:t>
            </a:r>
            <a:r>
              <a:rPr lang="hu-HU" dirty="0" smtClean="0"/>
              <a:t>    </a:t>
            </a:r>
          </a:p>
          <a:p>
            <a:pPr marL="0" indent="0">
              <a:buNone/>
            </a:pPr>
            <a:r>
              <a:rPr lang="hu-HU" b="1" dirty="0" smtClean="0"/>
              <a:t>Előleg</a:t>
            </a:r>
            <a:r>
              <a:rPr lang="hu-HU" dirty="0"/>
              <a:t>			</a:t>
            </a:r>
            <a:r>
              <a:rPr lang="hu-HU" dirty="0" smtClean="0"/>
              <a:t>	</a:t>
            </a:r>
            <a:r>
              <a:rPr lang="hu-HU" dirty="0" smtClean="0">
                <a:solidFill>
                  <a:srgbClr val="FF0000"/>
                </a:solidFill>
              </a:rPr>
              <a:t>27%</a:t>
            </a:r>
            <a:r>
              <a:rPr lang="hu-HU" dirty="0" smtClean="0"/>
              <a:t>-</a:t>
            </a:r>
            <a:r>
              <a:rPr lang="hu-HU" b="1" dirty="0" smtClean="0"/>
              <a:t>os adómérték</a:t>
            </a:r>
            <a:endParaRPr lang="hu-HU" b="1" dirty="0"/>
          </a:p>
          <a:p>
            <a:pPr marL="0" indent="0">
              <a:buNone/>
            </a:pPr>
            <a:r>
              <a:rPr lang="hu-HU" b="1" dirty="0" smtClean="0"/>
              <a:t>Ellenérték előleggel csökkentett</a:t>
            </a:r>
          </a:p>
          <a:p>
            <a:pPr marL="0" indent="0">
              <a:buNone/>
            </a:pPr>
            <a:r>
              <a:rPr lang="hu-HU" b="1" dirty="0" smtClean="0"/>
              <a:t>része</a:t>
            </a:r>
            <a:r>
              <a:rPr lang="hu-HU" dirty="0"/>
              <a:t>					</a:t>
            </a:r>
            <a:r>
              <a:rPr lang="hu-HU" dirty="0" smtClean="0">
                <a:solidFill>
                  <a:srgbClr val="FF0000"/>
                </a:solidFill>
              </a:rPr>
              <a:t>5%</a:t>
            </a:r>
            <a:r>
              <a:rPr lang="hu-HU" b="1" dirty="0" smtClean="0"/>
              <a:t>-os adómérték</a:t>
            </a:r>
            <a:endParaRPr lang="hu-HU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069101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u="sng" dirty="0">
                <a:solidFill>
                  <a:srgbClr val="C00000"/>
                </a:solidFill>
              </a:rPr>
              <a:t>Példák</a:t>
            </a:r>
            <a:r>
              <a:rPr lang="hu-HU" altLang="hu-HU" b="1" dirty="0">
                <a:solidFill>
                  <a:srgbClr val="C00000"/>
                </a:solidFill>
              </a:rPr>
              <a:t> az adómérték </a:t>
            </a:r>
            <a:r>
              <a:rPr lang="hu-HU" altLang="hu-HU" b="1" dirty="0" smtClean="0">
                <a:solidFill>
                  <a:srgbClr val="C00000"/>
                </a:solidFill>
              </a:rPr>
              <a:t>változásra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b="1" dirty="0" smtClean="0"/>
              <a:t>Ellenérték (nettó + áfa)</a:t>
            </a:r>
            <a:r>
              <a:rPr lang="hu-HU" sz="2400" dirty="0" smtClean="0"/>
              <a:t> 		</a:t>
            </a:r>
            <a:r>
              <a:rPr lang="hu-HU" sz="2400" b="1" dirty="0" smtClean="0">
                <a:solidFill>
                  <a:srgbClr val="FF0000"/>
                </a:solidFill>
              </a:rPr>
              <a:t>1000 pénz + Áfa</a:t>
            </a:r>
          </a:p>
          <a:p>
            <a:pPr marL="0" indent="0">
              <a:buNone/>
            </a:pPr>
            <a:r>
              <a:rPr lang="hu-HU" sz="2400" dirty="0">
                <a:solidFill>
                  <a:srgbClr val="FF0000"/>
                </a:solidFill>
              </a:rPr>
              <a:t> </a:t>
            </a:r>
            <a:r>
              <a:rPr lang="hu-HU" sz="2400" dirty="0" smtClean="0">
                <a:solidFill>
                  <a:srgbClr val="FF0000"/>
                </a:solidFill>
              </a:rPr>
              <a:t>    </a:t>
            </a:r>
            <a:r>
              <a:rPr lang="hu-HU" sz="2400" b="1" dirty="0" smtClean="0"/>
              <a:t>Előleg 2015. dec. 10. </a:t>
            </a:r>
            <a:r>
              <a:rPr lang="hu-HU" sz="2400" dirty="0" smtClean="0">
                <a:solidFill>
                  <a:srgbClr val="FF0000"/>
                </a:solidFill>
              </a:rPr>
              <a:t>		   </a:t>
            </a:r>
            <a:r>
              <a:rPr lang="hu-HU" sz="2400" b="1" dirty="0" smtClean="0">
                <a:solidFill>
                  <a:srgbClr val="FF0000"/>
                </a:solidFill>
              </a:rPr>
              <a:t>400 pénz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b="1" dirty="0" smtClean="0"/>
              <a:t>Előleg (400x0,2126) </a:t>
            </a:r>
            <a:r>
              <a:rPr lang="hu-HU" sz="2400" dirty="0" smtClean="0"/>
              <a:t>		</a:t>
            </a:r>
            <a:r>
              <a:rPr lang="hu-HU" sz="2400" b="1" dirty="0" smtClean="0"/>
              <a:t>adóalapja	adó	adómérték</a:t>
            </a:r>
          </a:p>
          <a:p>
            <a:pPr marL="0" indent="0">
              <a:buNone/>
            </a:pPr>
            <a:r>
              <a:rPr lang="hu-HU" sz="2400" dirty="0" smtClean="0"/>
              <a:t>				      </a:t>
            </a:r>
            <a:r>
              <a:rPr lang="hu-HU" sz="2400" b="1" dirty="0" smtClean="0">
                <a:solidFill>
                  <a:srgbClr val="FF0000"/>
                </a:solidFill>
              </a:rPr>
              <a:t>315		 85	     27%</a:t>
            </a:r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hu-HU" sz="2400" b="1" dirty="0" smtClean="0"/>
              <a:t>Teljesítés 2016. jan. 16. </a:t>
            </a:r>
            <a:r>
              <a:rPr lang="hu-HU" sz="2400" dirty="0" smtClean="0"/>
              <a:t>	</a:t>
            </a:r>
            <a:r>
              <a:rPr lang="hu-HU" sz="2400" b="1" dirty="0" smtClean="0"/>
              <a:t>adóalap	adó	adómérték</a:t>
            </a:r>
          </a:p>
          <a:p>
            <a:pPr marL="0" indent="0">
              <a:buNone/>
            </a:pPr>
            <a:r>
              <a:rPr lang="hu-HU" sz="2400" dirty="0"/>
              <a:t>	</a:t>
            </a:r>
            <a:r>
              <a:rPr lang="hu-HU" sz="2400" dirty="0" smtClean="0"/>
              <a:t>		</a:t>
            </a:r>
            <a:r>
              <a:rPr lang="hu-HU" sz="2400" dirty="0" smtClean="0">
                <a:solidFill>
                  <a:srgbClr val="FF0000"/>
                </a:solidFill>
              </a:rPr>
              <a:t>     </a:t>
            </a:r>
            <a:r>
              <a:rPr lang="hu-HU" sz="2400" b="1" dirty="0" smtClean="0">
                <a:solidFill>
                  <a:srgbClr val="FF0000"/>
                </a:solidFill>
              </a:rPr>
              <a:t>1000-315=685       34,25	       5%</a:t>
            </a:r>
          </a:p>
        </p:txBody>
      </p:sp>
    </p:spTree>
    <p:extLst>
      <p:ext uri="{BB962C8B-B14F-4D97-AF65-F5344CB8AC3E}">
        <p14:creationId xmlns:p14="http://schemas.microsoft.com/office/powerpoint/2010/main" val="2042774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rgbClr val="C00000"/>
                </a:solidFill>
              </a:rPr>
              <a:t>INGATLAN ÉRTÉKESÍTÉS </a:t>
            </a:r>
            <a:endParaRPr lang="hu-HU" b="1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TERMÉKÉRTÉKESÍTÉS </a:t>
            </a:r>
          </a:p>
          <a:p>
            <a:pPr marL="0" indent="0">
              <a:buNone/>
            </a:pPr>
            <a:r>
              <a:rPr lang="hu-HU" dirty="0" smtClean="0"/>
              <a:t>9.§ (1) bekezdés</a:t>
            </a:r>
          </a:p>
          <a:p>
            <a:pPr marL="0" indent="0">
              <a:buNone/>
            </a:pPr>
            <a:r>
              <a:rPr lang="hu-HU" dirty="0" smtClean="0"/>
              <a:t>10.§ a.) pontja</a:t>
            </a:r>
          </a:p>
          <a:p>
            <a:pPr marL="0" indent="0">
              <a:buNone/>
            </a:pPr>
            <a:r>
              <a:rPr lang="hu-HU" dirty="0" smtClean="0"/>
              <a:t>10.§ d.) pontja szerinti ügylet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2251526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altLang="hu-HU" b="1" u="sng" dirty="0">
                <a:solidFill>
                  <a:srgbClr val="C00000"/>
                </a:solidFill>
              </a:rPr>
              <a:t>Példák</a:t>
            </a:r>
            <a:r>
              <a:rPr lang="hu-HU" altLang="hu-HU" b="1" dirty="0">
                <a:solidFill>
                  <a:srgbClr val="C00000"/>
                </a:solidFill>
              </a:rPr>
              <a:t> az adómérték változásra 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b="1" smtClean="0"/>
              <a:t>Ellenérték (bruttó)</a:t>
            </a:r>
            <a:r>
              <a:rPr lang="hu-HU" sz="2800" smtClean="0"/>
              <a:t>		 </a:t>
            </a:r>
            <a:r>
              <a:rPr lang="hu-HU" sz="2800" b="1" smtClean="0">
                <a:solidFill>
                  <a:srgbClr val="FF0000"/>
                </a:solidFill>
              </a:rPr>
              <a:t>1270 pénz</a:t>
            </a:r>
          </a:p>
          <a:p>
            <a:pPr marL="0" indent="0">
              <a:buNone/>
            </a:pPr>
            <a:r>
              <a:rPr lang="hu-HU" sz="2800" smtClean="0"/>
              <a:t>Előleg 2015. dec. 10-én 	  	   </a:t>
            </a:r>
            <a:r>
              <a:rPr lang="hu-HU" sz="2800" b="1" smtClean="0">
                <a:solidFill>
                  <a:srgbClr val="FF0000"/>
                </a:solidFill>
              </a:rPr>
              <a:t>400 pénz</a:t>
            </a:r>
          </a:p>
          <a:p>
            <a:pPr marL="0" indent="0">
              <a:buNone/>
            </a:pPr>
            <a:r>
              <a:rPr lang="hu-HU" sz="2800"/>
              <a:t>	</a:t>
            </a:r>
            <a:r>
              <a:rPr lang="hu-HU" sz="2800" smtClean="0"/>
              <a:t>	</a:t>
            </a:r>
            <a:r>
              <a:rPr lang="hu-HU" sz="2800" b="1" smtClean="0"/>
              <a:t>adóalap	        adó           adómérték</a:t>
            </a:r>
          </a:p>
          <a:p>
            <a:pPr marL="0" indent="0">
              <a:buNone/>
            </a:pPr>
            <a:r>
              <a:rPr lang="hu-HU" sz="2800"/>
              <a:t>	</a:t>
            </a:r>
            <a:r>
              <a:rPr lang="hu-HU" sz="2800" smtClean="0"/>
              <a:t>	</a:t>
            </a:r>
            <a:r>
              <a:rPr lang="hu-HU" sz="2800" b="1" smtClean="0">
                <a:solidFill>
                  <a:srgbClr val="FF0000"/>
                </a:solidFill>
              </a:rPr>
              <a:t>    315 pénz	         85		27%</a:t>
            </a:r>
          </a:p>
          <a:p>
            <a:pPr marL="0" indent="0">
              <a:buNone/>
            </a:pPr>
            <a:r>
              <a:rPr lang="hu-HU" sz="2800" b="1" smtClean="0"/>
              <a:t>Teljesítés 2016. jan. 16. </a:t>
            </a:r>
          </a:p>
          <a:p>
            <a:pPr marL="0" indent="0">
              <a:buNone/>
            </a:pPr>
            <a:r>
              <a:rPr lang="hu-HU" sz="2800"/>
              <a:t>	</a:t>
            </a:r>
            <a:r>
              <a:rPr lang="hu-HU" sz="2800" smtClean="0"/>
              <a:t>	</a:t>
            </a:r>
            <a:r>
              <a:rPr lang="hu-HU" sz="2800" b="1" smtClean="0"/>
              <a:t>adóalap		    adó	           adómérték</a:t>
            </a:r>
          </a:p>
          <a:p>
            <a:pPr marL="0" indent="0">
              <a:buNone/>
            </a:pPr>
            <a:r>
              <a:rPr lang="hu-HU" sz="2800" b="1" smtClean="0">
                <a:solidFill>
                  <a:srgbClr val="FF0000"/>
                </a:solidFill>
              </a:rPr>
              <a:t>(1270-400=870-870x0,0476)=829       41,</a:t>
            </a:r>
            <a:r>
              <a:rPr lang="hu-HU" sz="2800" b="1" err="1" smtClean="0">
                <a:solidFill>
                  <a:srgbClr val="FF0000"/>
                </a:solidFill>
              </a:rPr>
              <a:t>41</a:t>
            </a:r>
            <a:r>
              <a:rPr lang="hu-HU" sz="2800" b="1" smtClean="0">
                <a:solidFill>
                  <a:srgbClr val="FF0000"/>
                </a:solidFill>
              </a:rPr>
              <a:t>	     5%</a:t>
            </a:r>
          </a:p>
          <a:p>
            <a:pPr marL="0" indent="0">
              <a:buNone/>
            </a:pP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822259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hu-HU" altLang="hu-HU" sz="4200" b="1" dirty="0" smtClean="0">
                <a:solidFill>
                  <a:srgbClr val="C00000"/>
                </a:solidFill>
              </a:rPr>
              <a:t>INGATLANÉRTÉKESÍTÉS ADÓMENTES </a:t>
            </a:r>
            <a:br>
              <a:rPr lang="hu-HU" altLang="hu-HU" sz="4200" b="1" dirty="0" smtClean="0">
                <a:solidFill>
                  <a:srgbClr val="C00000"/>
                </a:solidFill>
              </a:rPr>
            </a:br>
            <a:r>
              <a:rPr lang="hu-HU" altLang="hu-HU" sz="4200" b="1" dirty="0" smtClean="0">
                <a:solidFill>
                  <a:srgbClr val="C00000"/>
                </a:solidFill>
              </a:rPr>
              <a:t> </a:t>
            </a:r>
            <a:r>
              <a:rPr lang="hu-HU" altLang="hu-HU" sz="4200" dirty="0" smtClean="0">
                <a:solidFill>
                  <a:srgbClr val="0070C0"/>
                </a:solidFill>
              </a:rPr>
              <a:t>[Áfa </a:t>
            </a:r>
            <a:r>
              <a:rPr lang="hu-HU" altLang="hu-HU" sz="4200" dirty="0">
                <a:solidFill>
                  <a:srgbClr val="0070C0"/>
                </a:solidFill>
              </a:rPr>
              <a:t>tv. </a:t>
            </a:r>
            <a:r>
              <a:rPr lang="hu-HU" altLang="hu-HU" sz="4200" dirty="0" smtClean="0">
                <a:solidFill>
                  <a:srgbClr val="0070C0"/>
                </a:solidFill>
              </a:rPr>
              <a:t>86.§ (1) </a:t>
            </a:r>
            <a:r>
              <a:rPr lang="hu-HU" altLang="hu-HU" sz="4200" dirty="0" err="1" smtClean="0">
                <a:solidFill>
                  <a:srgbClr val="0070C0"/>
                </a:solidFill>
              </a:rPr>
              <a:t>bek</a:t>
            </a:r>
            <a:r>
              <a:rPr lang="hu-HU" altLang="hu-HU" sz="4200" dirty="0" smtClean="0">
                <a:solidFill>
                  <a:srgbClr val="0070C0"/>
                </a:solidFill>
              </a:rPr>
              <a:t>. </a:t>
            </a:r>
            <a:r>
              <a:rPr lang="hu-HU" altLang="hu-HU" sz="4200" dirty="0">
                <a:solidFill>
                  <a:srgbClr val="0070C0"/>
                </a:solidFill>
              </a:rPr>
              <a:t>j</a:t>
            </a:r>
            <a:r>
              <a:rPr lang="hu-HU" altLang="hu-HU" sz="4200" dirty="0" smtClean="0">
                <a:solidFill>
                  <a:srgbClr val="0070C0"/>
                </a:solidFill>
              </a:rPr>
              <a:t>.) pont]</a:t>
            </a:r>
            <a:endParaRPr lang="hu-HU" sz="42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just">
              <a:buNone/>
            </a:pPr>
            <a:r>
              <a:rPr lang="hu-HU" dirty="0"/>
              <a:t>j) a beépített (ingatlanrész) és az ehhez tartozó földrészlet értékesítése, kivéve annak a beépített ingatlannak (ingatlanrésznek) és az ehhez tartozó földrészletnek az értékesítését, amelynek</a:t>
            </a:r>
          </a:p>
          <a:p>
            <a:pPr marL="0" indent="0" algn="just">
              <a:buNone/>
            </a:pPr>
            <a:r>
              <a:rPr lang="hu-HU" dirty="0"/>
              <a:t>ja) első rendeltetésszerű használatba vétele még nem történt meg; vagy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72441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hu-HU" sz="3800" b="1" dirty="0" smtClean="0">
                <a:solidFill>
                  <a:srgbClr val="C00000"/>
                </a:solidFill>
              </a:rPr>
              <a:t/>
            </a:r>
            <a:br>
              <a:rPr lang="hu-HU" sz="3800" b="1" dirty="0" smtClean="0">
                <a:solidFill>
                  <a:srgbClr val="C00000"/>
                </a:solidFill>
              </a:rPr>
            </a:br>
            <a:r>
              <a:rPr lang="hu-HU" sz="3800" b="1" dirty="0" smtClean="0">
                <a:solidFill>
                  <a:srgbClr val="C00000"/>
                </a:solidFill>
              </a:rPr>
              <a:t>INGATLANÉRTÉKESÍTÉS ADÓMENTES</a:t>
            </a:r>
            <a:r>
              <a:rPr lang="hu-HU" sz="3800" b="1" dirty="0">
                <a:solidFill>
                  <a:srgbClr val="C00000"/>
                </a:solidFill>
              </a:rPr>
              <a:t/>
            </a:r>
            <a:br>
              <a:rPr lang="hu-HU" sz="3800" b="1" dirty="0">
                <a:solidFill>
                  <a:srgbClr val="C00000"/>
                </a:solidFill>
              </a:rPr>
            </a:br>
            <a:r>
              <a:rPr lang="hu-HU" altLang="hu-HU" sz="3800" dirty="0">
                <a:solidFill>
                  <a:srgbClr val="0070C0"/>
                </a:solidFill>
              </a:rPr>
              <a:t>[Áfa tv. 86.§ (1) </a:t>
            </a:r>
            <a:r>
              <a:rPr lang="hu-HU" altLang="hu-HU" sz="3800" dirty="0" err="1">
                <a:solidFill>
                  <a:srgbClr val="0070C0"/>
                </a:solidFill>
              </a:rPr>
              <a:t>bek</a:t>
            </a:r>
            <a:r>
              <a:rPr lang="hu-HU" altLang="hu-HU" sz="3800" dirty="0">
                <a:solidFill>
                  <a:srgbClr val="0070C0"/>
                </a:solidFill>
              </a:rPr>
              <a:t>. j.) pont]</a:t>
            </a:r>
            <a:r>
              <a:rPr lang="hu-HU" sz="3800" b="1" dirty="0">
                <a:solidFill>
                  <a:srgbClr val="C00000"/>
                </a:solidFill>
              </a:rPr>
              <a:t/>
            </a:r>
            <a:br>
              <a:rPr lang="hu-HU" sz="3800" b="1" dirty="0">
                <a:solidFill>
                  <a:srgbClr val="C00000"/>
                </a:solidFill>
              </a:rPr>
            </a:b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just">
              <a:buNone/>
            </a:pPr>
            <a:r>
              <a:rPr lang="hu-HU" dirty="0" err="1"/>
              <a:t>j</a:t>
            </a:r>
            <a:r>
              <a:rPr lang="hu-HU" dirty="0" err="1" smtClean="0"/>
              <a:t>b</a:t>
            </a:r>
            <a:r>
              <a:rPr lang="hu-HU" dirty="0" smtClean="0"/>
              <a:t>) első rendeltetésszerű használatba vétele megtörtént, de az arra jogosító hatósági engedély jogerőre emelkedése vagy használatbavétel-tudomásulvételi eljárás esetén a </a:t>
            </a:r>
            <a:r>
              <a:rPr lang="hu-HU" smtClean="0"/>
              <a:t>használatbavétel hallgatással </a:t>
            </a:r>
            <a:r>
              <a:rPr lang="hu-HU" dirty="0" smtClean="0"/>
              <a:t>történő tudomásulvétele és az értékesítés között még nem telt el 2 év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44703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altLang="hu-HU" sz="3800" b="1" dirty="0" smtClean="0">
                <a:solidFill>
                  <a:srgbClr val="C00000"/>
                </a:solidFill>
              </a:rPr>
              <a:t>INGATLANÉRTÉKESÍTÉS ADÓMENTES </a:t>
            </a:r>
            <a:br>
              <a:rPr lang="hu-HU" altLang="hu-HU" sz="3800" b="1" dirty="0" smtClean="0">
                <a:solidFill>
                  <a:srgbClr val="C00000"/>
                </a:solidFill>
              </a:rPr>
            </a:br>
            <a:r>
              <a:rPr lang="hu-HU" altLang="hu-HU" sz="3800" dirty="0" smtClean="0">
                <a:solidFill>
                  <a:srgbClr val="0070C0"/>
                </a:solidFill>
              </a:rPr>
              <a:t>[Áfa </a:t>
            </a:r>
            <a:r>
              <a:rPr lang="hu-HU" altLang="hu-HU" sz="3800" dirty="0">
                <a:solidFill>
                  <a:srgbClr val="0070C0"/>
                </a:solidFill>
              </a:rPr>
              <a:t>tv. </a:t>
            </a:r>
            <a:r>
              <a:rPr lang="hu-HU" altLang="hu-HU" sz="3800" dirty="0" smtClean="0">
                <a:solidFill>
                  <a:srgbClr val="0070C0"/>
                </a:solidFill>
              </a:rPr>
              <a:t>86.§ (1) </a:t>
            </a:r>
            <a:r>
              <a:rPr lang="hu-HU" altLang="hu-HU" sz="3800" dirty="0" err="1" smtClean="0">
                <a:solidFill>
                  <a:srgbClr val="0070C0"/>
                </a:solidFill>
              </a:rPr>
              <a:t>bek</a:t>
            </a:r>
            <a:r>
              <a:rPr lang="hu-HU" altLang="hu-HU" sz="3800" dirty="0" smtClean="0">
                <a:solidFill>
                  <a:srgbClr val="0070C0"/>
                </a:solidFill>
              </a:rPr>
              <a:t>. k.) pont]</a:t>
            </a: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hu-HU" dirty="0" smtClean="0"/>
          </a:p>
          <a:p>
            <a:pPr marL="0" indent="0" algn="just">
              <a:buNone/>
            </a:pPr>
            <a:r>
              <a:rPr lang="hu-HU" dirty="0" smtClean="0"/>
              <a:t>k) beépítetlen ingatlan (ingatlanrész) </a:t>
            </a:r>
            <a:r>
              <a:rPr lang="hu-HU" dirty="0" err="1" smtClean="0"/>
              <a:t>értékesíté-se</a:t>
            </a:r>
            <a:r>
              <a:rPr lang="hu-HU" dirty="0" smtClean="0"/>
              <a:t>, kivéve az építési telek (telekrész) értékesítését.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16643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Autofit/>
          </a:bodyPr>
          <a:lstStyle/>
          <a:p>
            <a:r>
              <a:rPr lang="hu-HU" altLang="hu-HU" sz="3800" b="1" dirty="0" smtClean="0">
                <a:solidFill>
                  <a:srgbClr val="C00000"/>
                </a:solidFill>
              </a:rPr>
              <a:t>VÁLASZTÁSON ALAPULÓ ADÓKÖTELEZETTSÉG</a:t>
            </a:r>
            <a:br>
              <a:rPr lang="hu-HU" altLang="hu-HU" sz="3800" b="1" dirty="0" smtClean="0">
                <a:solidFill>
                  <a:srgbClr val="C00000"/>
                </a:solidFill>
              </a:rPr>
            </a:br>
            <a:r>
              <a:rPr lang="hu-HU" altLang="hu-HU" sz="3800" dirty="0" smtClean="0">
                <a:solidFill>
                  <a:srgbClr val="0070C0"/>
                </a:solidFill>
              </a:rPr>
              <a:t>[Áfa </a:t>
            </a:r>
            <a:r>
              <a:rPr lang="hu-HU" altLang="hu-HU" sz="3800" dirty="0">
                <a:solidFill>
                  <a:srgbClr val="0070C0"/>
                </a:solidFill>
              </a:rPr>
              <a:t>tv. </a:t>
            </a:r>
            <a:r>
              <a:rPr lang="hu-HU" altLang="hu-HU" sz="3800" dirty="0" smtClean="0">
                <a:solidFill>
                  <a:srgbClr val="0070C0"/>
                </a:solidFill>
              </a:rPr>
              <a:t>88.§]</a:t>
            </a: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ADÓKÖTELEZETTSÉG VÁLASZTHATÓ:</a:t>
            </a:r>
          </a:p>
          <a:p>
            <a:r>
              <a:rPr lang="hu-HU" dirty="0" smtClean="0"/>
              <a:t>valamennyi ingatlan értékesítésére </a:t>
            </a:r>
          </a:p>
          <a:p>
            <a:r>
              <a:rPr lang="hu-HU" dirty="0"/>
              <a:t>c</a:t>
            </a:r>
            <a:r>
              <a:rPr lang="hu-HU" dirty="0" smtClean="0"/>
              <a:t>sak a lakóingatlannak nem minősülő ingatlan értékesítésére 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ADÓMÉRTÉK:</a:t>
            </a:r>
            <a:r>
              <a:rPr lang="hu-HU" dirty="0" smtClean="0"/>
              <a:t> 27%</a:t>
            </a:r>
          </a:p>
          <a:p>
            <a:pPr marL="0" indent="0">
              <a:buNone/>
            </a:pPr>
            <a:r>
              <a:rPr lang="hu-HU" dirty="0" smtClean="0">
                <a:solidFill>
                  <a:srgbClr val="002060"/>
                </a:solidFill>
              </a:rPr>
              <a:t>A VÁLASZTÁS ÉVÉT KÖVETŐ ÖTÖDIK NAPTÁRI ÉV VÉGÉIG NEM LEHET ELTÉRNI</a:t>
            </a:r>
            <a:endParaRPr lang="hu-H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0906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>
                <a:solidFill>
                  <a:srgbClr val="C00000"/>
                </a:solidFill>
              </a:rPr>
              <a:t>VÁLASZTÁSON ALAPULÓ ADÓKÖTELEZETTSÉG</a:t>
            </a:r>
            <a:br>
              <a:rPr lang="hu-HU" alt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88.§]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Év közben is bejelenthető</a:t>
            </a:r>
          </a:p>
          <a:p>
            <a:pPr algn="just"/>
            <a:r>
              <a:rPr lang="hu-HU" dirty="0" smtClean="0"/>
              <a:t>NEM FELTÉTEL, hogy az adóalanynak bejelentett tevékenysége legyen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110305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hu-HU" altLang="hu-HU" sz="3600" b="1" dirty="0">
                <a:solidFill>
                  <a:srgbClr val="C00000"/>
                </a:solidFill>
              </a:rPr>
              <a:t>VÁLASZTÁSON ALAPULÓ ADÓKÖTELEZETTSÉG FORDÍTOTT ADÓZÁS </a:t>
            </a:r>
            <a:br>
              <a:rPr lang="hu-HU" altLang="hu-HU" sz="3600" b="1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0070C0"/>
                </a:solidFill>
              </a:rPr>
              <a:t>[Áfa tv. 142.§ (1) </a:t>
            </a:r>
            <a:r>
              <a:rPr lang="hu-HU" altLang="hu-HU" sz="3600" dirty="0" err="1">
                <a:solidFill>
                  <a:srgbClr val="0070C0"/>
                </a:solidFill>
              </a:rPr>
              <a:t>bek</a:t>
            </a:r>
            <a:r>
              <a:rPr lang="hu-HU" altLang="hu-HU" sz="3600" dirty="0">
                <a:solidFill>
                  <a:srgbClr val="0070C0"/>
                </a:solidFill>
              </a:rPr>
              <a:t>.]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dirty="0" smtClean="0"/>
              <a:t>A személyi feltételek megléte esetén fordított adózást kell alkalmazni a 142.§ (1) bekezdés a), e), f) és g) pontja szerinti esetekben</a:t>
            </a:r>
          </a:p>
          <a:p>
            <a:pPr marL="0" indent="0" algn="just">
              <a:buNone/>
            </a:pPr>
            <a:r>
              <a:rPr lang="hu-HU" dirty="0" smtClean="0">
                <a:solidFill>
                  <a:srgbClr val="FF0000"/>
                </a:solidFill>
              </a:rPr>
              <a:t>Személyi feltétel: </a:t>
            </a:r>
            <a:r>
              <a:rPr lang="hu-HU" dirty="0" smtClean="0"/>
              <a:t>a felek mindegyike</a:t>
            </a:r>
          </a:p>
          <a:p>
            <a:pPr algn="just"/>
            <a:r>
              <a:rPr lang="hu-HU" dirty="0"/>
              <a:t>b</a:t>
            </a:r>
            <a:r>
              <a:rPr lang="hu-HU" dirty="0" smtClean="0"/>
              <a:t>elföldön nyilvántartásba vett adóalany és</a:t>
            </a:r>
          </a:p>
          <a:p>
            <a:pPr algn="just"/>
            <a:r>
              <a:rPr lang="hu-HU" dirty="0"/>
              <a:t>o</a:t>
            </a:r>
            <a:r>
              <a:rPr lang="hu-HU" dirty="0" smtClean="0"/>
              <a:t>lyan legyen a jogállása, hogy tőle az adófizetés követelhető legyen.</a:t>
            </a:r>
          </a:p>
          <a:p>
            <a:pPr marL="0" indent="0" algn="just">
              <a:buNone/>
            </a:pPr>
            <a:r>
              <a:rPr lang="hu-HU" dirty="0" smtClean="0"/>
              <a:t>Az EVA alany is ilyen személy, akár értékesítőként, akár vevőként jár el.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7523756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hu-HU" altLang="hu-HU" sz="3600" b="1" dirty="0" smtClean="0">
                <a:solidFill>
                  <a:srgbClr val="C00000"/>
                </a:solidFill>
              </a:rPr>
              <a:t>ADÓKÖTELEZETTSÉG  ÉS A FORDÍTOTT </a:t>
            </a:r>
            <a:r>
              <a:rPr lang="hu-HU" altLang="hu-HU" sz="3600" b="1" dirty="0">
                <a:solidFill>
                  <a:srgbClr val="C00000"/>
                </a:solidFill>
              </a:rPr>
              <a:t>ADÓZÁS </a:t>
            </a:r>
            <a:br>
              <a:rPr lang="hu-HU" altLang="hu-HU" sz="3600" b="1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0070C0"/>
                </a:solidFill>
              </a:rPr>
              <a:t>[Áfa tv. 142.§ (1) </a:t>
            </a:r>
            <a:r>
              <a:rPr lang="hu-HU" altLang="hu-HU" sz="3600" dirty="0" err="1">
                <a:solidFill>
                  <a:srgbClr val="0070C0"/>
                </a:solidFill>
              </a:rPr>
              <a:t>bek</a:t>
            </a:r>
            <a:r>
              <a:rPr lang="hu-HU" altLang="hu-HU" sz="3600" dirty="0">
                <a:solidFill>
                  <a:srgbClr val="0070C0"/>
                </a:solidFill>
              </a:rPr>
              <a:t>.]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142.§ (1) bekezdés</a:t>
            </a:r>
          </a:p>
          <a:p>
            <a:pPr marL="514350" indent="-514350">
              <a:buAutoNum type="alphaLcParenR"/>
            </a:pPr>
            <a:r>
              <a:rPr lang="hu-HU" dirty="0" smtClean="0"/>
              <a:t>pont: 10.§ d) pont szerinti termékértékesítés</a:t>
            </a:r>
          </a:p>
          <a:p>
            <a:pPr marL="1527175" indent="-1527175" algn="just">
              <a:buNone/>
            </a:pPr>
            <a:r>
              <a:rPr lang="hu-HU" dirty="0" smtClean="0"/>
              <a:t>e) pont: a 86.§ (1) </a:t>
            </a:r>
            <a:r>
              <a:rPr lang="hu-HU" dirty="0" err="1" smtClean="0"/>
              <a:t>bek</a:t>
            </a:r>
            <a:r>
              <a:rPr lang="hu-HU" dirty="0" smtClean="0"/>
              <a:t>. j) és k) pontja szerinti mentes értékesítés, ha arra az adóalany adókötelezettséget választott.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6364624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Autofit/>
          </a:bodyPr>
          <a:lstStyle/>
          <a:p>
            <a:r>
              <a:rPr lang="hu-HU" altLang="hu-HU" sz="3600" b="1" dirty="0">
                <a:solidFill>
                  <a:srgbClr val="C00000"/>
                </a:solidFill>
              </a:rPr>
              <a:t>ADÓKÖTELEZETTSÉG  ÉS A FORDÍTOTT ADÓZÁS </a:t>
            </a:r>
            <a:br>
              <a:rPr lang="hu-HU" altLang="hu-HU" sz="3600" b="1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0070C0"/>
                </a:solidFill>
              </a:rPr>
              <a:t>[Áfa tv. 142.§ (1) </a:t>
            </a:r>
            <a:r>
              <a:rPr lang="hu-HU" altLang="hu-HU" sz="3600" dirty="0" err="1">
                <a:solidFill>
                  <a:srgbClr val="0070C0"/>
                </a:solidFill>
              </a:rPr>
              <a:t>bek</a:t>
            </a:r>
            <a:r>
              <a:rPr lang="hu-HU" altLang="hu-HU" sz="3600" dirty="0">
                <a:solidFill>
                  <a:srgbClr val="0070C0"/>
                </a:solidFill>
              </a:rPr>
              <a:t>.]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/>
              <a:t>142.§ (1) </a:t>
            </a:r>
            <a:r>
              <a:rPr lang="hu-HU" dirty="0" err="1" smtClean="0"/>
              <a:t>bek</a:t>
            </a:r>
            <a:r>
              <a:rPr lang="hu-HU" dirty="0" smtClean="0"/>
              <a:t>.</a:t>
            </a:r>
          </a:p>
          <a:p>
            <a:pPr marL="1339850" indent="-1339850" algn="just">
              <a:buNone/>
            </a:pPr>
            <a:r>
              <a:rPr lang="hu-HU" dirty="0" smtClean="0"/>
              <a:t>f) pont: az adós és hitelező, valamint az adós és a hitelező által kijelölt harmadik személy viszonylatában olyan termék értékesítése, amely dologi biztosítékként lejárt követelés kielégítésének érvényesítésére irányul </a:t>
            </a:r>
          </a:p>
          <a:p>
            <a:pPr marL="0" indent="0" algn="just">
              <a:buNone/>
            </a:pPr>
            <a:r>
              <a:rPr lang="hu-HU" dirty="0" smtClean="0"/>
              <a:t>(Kötelezően adóköteles „új” ingatlan is lehet)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648003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hu-HU" altLang="hu-HU" sz="3600" b="1" dirty="0">
                <a:solidFill>
                  <a:srgbClr val="C00000"/>
                </a:solidFill>
              </a:rPr>
              <a:t>ADÓKÖTELEZETTSÉG  ÉS A FORDÍTOTT ADÓZÁS </a:t>
            </a:r>
            <a:br>
              <a:rPr lang="hu-HU" altLang="hu-HU" sz="3600" b="1" dirty="0">
                <a:solidFill>
                  <a:srgbClr val="C00000"/>
                </a:solidFill>
              </a:rPr>
            </a:br>
            <a:r>
              <a:rPr lang="hu-HU" altLang="hu-HU" sz="3600" dirty="0">
                <a:solidFill>
                  <a:srgbClr val="0070C0"/>
                </a:solidFill>
              </a:rPr>
              <a:t>[Áfa tv. 142.§ (1) </a:t>
            </a:r>
            <a:r>
              <a:rPr lang="hu-HU" altLang="hu-HU" sz="3600" dirty="0" err="1">
                <a:solidFill>
                  <a:srgbClr val="0070C0"/>
                </a:solidFill>
              </a:rPr>
              <a:t>bek</a:t>
            </a:r>
            <a:r>
              <a:rPr lang="hu-HU" altLang="hu-HU" sz="3600" dirty="0">
                <a:solidFill>
                  <a:srgbClr val="0070C0"/>
                </a:solidFill>
              </a:rPr>
              <a:t>.]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u-HU" dirty="0" smtClean="0"/>
              <a:t>142.§ (1) </a:t>
            </a:r>
            <a:r>
              <a:rPr lang="hu-HU" dirty="0" err="1" smtClean="0"/>
              <a:t>bek</a:t>
            </a:r>
            <a:r>
              <a:rPr lang="hu-HU" dirty="0" smtClean="0"/>
              <a:t>.</a:t>
            </a:r>
          </a:p>
          <a:p>
            <a:pPr marL="1339850" indent="-1339850" algn="just">
              <a:buNone/>
            </a:pPr>
            <a:r>
              <a:rPr lang="hu-HU" dirty="0" smtClean="0"/>
              <a:t>g) pont: a vállalkozásban tárgyi eszközként használt termék értékesítése, valamint egyéb, a teljesítésekor a szokásos piaci árat tekintve 100 000 forintnak megfelelő pénzösszeget meghaladó termékértékesítés, szolgáltatásnyújtás esetében, ha a teljesítésre kötelezett adóalany felszámolási vagy bármely más, fizetésképtelenségét jogerősen megállapító eljáráshatálya alatt áll;</a:t>
            </a:r>
          </a:p>
          <a:p>
            <a:pPr marL="0" indent="0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38417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498178"/>
          </a:xfrm>
        </p:spPr>
        <p:txBody>
          <a:bodyPr>
            <a:noAutofit/>
          </a:bodyPr>
          <a:lstStyle/>
          <a:p>
            <a:r>
              <a:rPr lang="hu-HU" altLang="hu-HU" sz="3600" b="1" dirty="0" smtClean="0">
                <a:solidFill>
                  <a:srgbClr val="C00000"/>
                </a:solidFill>
              </a:rPr>
              <a:t>INGATLANÉRTÉKESÍTÉS</a:t>
            </a:r>
            <a:br>
              <a:rPr lang="hu-HU" altLang="hu-HU" sz="3600" b="1" dirty="0" smtClean="0">
                <a:solidFill>
                  <a:srgbClr val="C00000"/>
                </a:solidFill>
              </a:rPr>
            </a:br>
            <a:r>
              <a:rPr lang="hu-HU" altLang="hu-HU" sz="3600" dirty="0" smtClean="0">
                <a:solidFill>
                  <a:srgbClr val="0070C0"/>
                </a:solidFill>
              </a:rPr>
              <a:t>[Áfa </a:t>
            </a:r>
            <a:r>
              <a:rPr lang="hu-HU" altLang="hu-HU" sz="3600" dirty="0">
                <a:solidFill>
                  <a:srgbClr val="0070C0"/>
                </a:solidFill>
              </a:rPr>
              <a:t>tv. </a:t>
            </a:r>
            <a:r>
              <a:rPr lang="hu-HU" altLang="hu-HU" sz="3600" dirty="0" smtClean="0">
                <a:solidFill>
                  <a:srgbClr val="0070C0"/>
                </a:solidFill>
              </a:rPr>
              <a:t>9</a:t>
            </a:r>
            <a:r>
              <a:rPr lang="hu-HU" altLang="hu-HU" sz="3600" dirty="0">
                <a:solidFill>
                  <a:srgbClr val="0070C0"/>
                </a:solidFill>
              </a:rPr>
              <a:t>.§ </a:t>
            </a:r>
            <a:r>
              <a:rPr lang="hu-HU" altLang="hu-HU" sz="3600" dirty="0" smtClean="0">
                <a:solidFill>
                  <a:srgbClr val="0070C0"/>
                </a:solidFill>
              </a:rPr>
              <a:t>(1) </a:t>
            </a:r>
            <a:r>
              <a:rPr lang="hu-HU" altLang="hu-HU" sz="3600" dirty="0" err="1" smtClean="0">
                <a:solidFill>
                  <a:srgbClr val="0070C0"/>
                </a:solidFill>
              </a:rPr>
              <a:t>bek</a:t>
            </a:r>
            <a:r>
              <a:rPr lang="hu-HU" altLang="hu-HU" sz="3600" dirty="0" smtClean="0">
                <a:solidFill>
                  <a:srgbClr val="0070C0"/>
                </a:solidFill>
              </a:rPr>
              <a:t>.]</a:t>
            </a:r>
            <a:endParaRPr lang="hu-HU" sz="36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Termékértékesítés</a:t>
            </a:r>
          </a:p>
          <a:p>
            <a:pPr marL="0" indent="0" algn="just">
              <a:buNone/>
            </a:pPr>
            <a:r>
              <a:rPr lang="hu-HU" b="1" dirty="0" smtClean="0"/>
              <a:t>9.§ (1) </a:t>
            </a:r>
            <a:r>
              <a:rPr lang="hu-HU" b="1" dirty="0" err="1" smtClean="0"/>
              <a:t>bek</a:t>
            </a:r>
            <a:r>
              <a:rPr lang="hu-HU" dirty="0" smtClean="0"/>
              <a:t>. Termékértékesítése: birtokba vehető dolog átengedése, amely az átvevőt tulajdonosként való rendelkezésre jogosítja, vagy bármely más, a birtokba vehető dolog szerzése szempontjából ilyen joghatást eredményező ügylet.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683622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FORDÍTOTT </a:t>
            </a:r>
            <a:r>
              <a:rPr lang="hu-HU" altLang="hu-HU" b="1" dirty="0">
                <a:solidFill>
                  <a:srgbClr val="C00000"/>
                </a:solidFill>
              </a:rPr>
              <a:t>ADÓZÁS </a:t>
            </a:r>
            <a:br>
              <a:rPr lang="hu-HU" altLang="hu-HU" b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SZÁMLÁZÁS, ELŐLEG SZÁMLÁZÁSA</a:t>
            </a:r>
          </a:p>
          <a:p>
            <a:pPr algn="just"/>
            <a:r>
              <a:rPr lang="hu-HU" dirty="0" smtClean="0"/>
              <a:t>A SZÁMLA ADATTARTALMA (TELJESÍTÉS IDŐPONTJA, VEVŐ ADÓSZÁMA, „FORDÍTOTT ADÓZÁS” KIFEJEZÉS) </a:t>
            </a:r>
          </a:p>
          <a:p>
            <a:pPr algn="just"/>
            <a:r>
              <a:rPr lang="hu-HU" dirty="0" smtClean="0"/>
              <a:t>FIZETÉSI KÖTELEZETTSÉG KELETKEZÉSE AZ ÁFA TV. 60.§ ALAPJÁN</a:t>
            </a:r>
          </a:p>
          <a:p>
            <a:pPr algn="just"/>
            <a:r>
              <a:rPr lang="hu-HU" dirty="0" smtClean="0"/>
              <a:t>ELŐLEG NEM KELETKEZTET FIZETÉSI KÖTELEZETTSÉGET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97644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440160"/>
          </a:xfrm>
        </p:spPr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ALANYI ADÓMENTES ADÓALANY ÉS AZ INGATLANÉRTÉKESÍTÉS </a:t>
            </a:r>
            <a:r>
              <a:rPr lang="hu-HU" altLang="hu-HU" b="1" dirty="0">
                <a:solidFill>
                  <a:srgbClr val="C00000"/>
                </a:solidFill>
              </a:rPr>
              <a:t/>
            </a:r>
            <a:br>
              <a:rPr lang="hu-HU" alt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</a:t>
            </a:r>
            <a:r>
              <a:rPr lang="hu-HU" altLang="hu-HU" dirty="0" smtClean="0">
                <a:solidFill>
                  <a:srgbClr val="0070C0"/>
                </a:solidFill>
              </a:rPr>
              <a:t>XIII. fejezet]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pPr marL="0" indent="0" algn="just">
              <a:buNone/>
            </a:pPr>
            <a:r>
              <a:rPr lang="hu-HU" dirty="0" smtClean="0">
                <a:solidFill>
                  <a:srgbClr val="FF0000"/>
                </a:solidFill>
              </a:rPr>
              <a:t>NEM JÁRHAT EL ALANYI ADÓMENTES MINŐSÉGÉBEN </a:t>
            </a:r>
          </a:p>
          <a:p>
            <a:pPr algn="just"/>
            <a:r>
              <a:rPr lang="hu-HU" dirty="0" smtClean="0"/>
              <a:t>Az „új” ingatlan értékesítése során</a:t>
            </a:r>
          </a:p>
          <a:p>
            <a:pPr algn="just"/>
            <a:r>
              <a:rPr lang="hu-HU" dirty="0" smtClean="0"/>
              <a:t>A tárgyi eszközként használt ingatlan értékesítése során</a:t>
            </a:r>
          </a:p>
          <a:p>
            <a:pPr marL="0" indent="0" algn="just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9983552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INGATLAN BÉRBEADÁS</a:t>
            </a:r>
            <a:br>
              <a:rPr lang="hu-HU" altLang="hu-HU" b="1" dirty="0" smtClean="0">
                <a:solidFill>
                  <a:srgbClr val="C00000"/>
                </a:solidFill>
              </a:rPr>
            </a:br>
            <a:r>
              <a:rPr lang="hu-HU" altLang="hu-HU" dirty="0" smtClean="0">
                <a:solidFill>
                  <a:srgbClr val="0070C0"/>
                </a:solidFill>
              </a:rPr>
              <a:t>[Áfa </a:t>
            </a:r>
            <a:r>
              <a:rPr lang="hu-HU" altLang="hu-HU" dirty="0">
                <a:solidFill>
                  <a:srgbClr val="0070C0"/>
                </a:solidFill>
              </a:rPr>
              <a:t>tv. </a:t>
            </a:r>
            <a:r>
              <a:rPr lang="hu-HU" altLang="hu-HU" dirty="0" smtClean="0">
                <a:solidFill>
                  <a:srgbClr val="0070C0"/>
                </a:solidFill>
              </a:rPr>
              <a:t>259.§ 4. pont]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 smtClean="0">
                <a:solidFill>
                  <a:srgbClr val="FF0000"/>
                </a:solidFill>
              </a:rPr>
              <a:t>Bérbeadás, bérbevétel fogalma: </a:t>
            </a:r>
            <a:r>
              <a:rPr lang="hu-HU" dirty="0" smtClean="0"/>
              <a:t>a bérleti szerződésen alapuló jogviszony mellett minden olyan egyéb jogviszony is, amelynek tartalma alatt a jogosult az ellenérték egészét vagy túlnyomó részét a termék időleges használatáért téríti vagy téríteni köteles a kötelezettnek.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630342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>
                <a:solidFill>
                  <a:srgbClr val="C00000"/>
                </a:solidFill>
              </a:rPr>
              <a:t>INGATLAN BÉRBEADÁS</a:t>
            </a:r>
            <a:br>
              <a:rPr lang="hu-HU" alt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</a:t>
            </a:r>
            <a:r>
              <a:rPr lang="hu-HU" altLang="hu-HU" dirty="0" smtClean="0">
                <a:solidFill>
                  <a:srgbClr val="0070C0"/>
                </a:solidFill>
              </a:rPr>
              <a:t>86.§ (1) </a:t>
            </a:r>
            <a:r>
              <a:rPr lang="hu-HU" altLang="hu-HU" dirty="0" err="1" smtClean="0">
                <a:solidFill>
                  <a:srgbClr val="0070C0"/>
                </a:solidFill>
              </a:rPr>
              <a:t>bek</a:t>
            </a:r>
            <a:r>
              <a:rPr lang="hu-HU" altLang="hu-HU" dirty="0" smtClean="0">
                <a:solidFill>
                  <a:srgbClr val="0070C0"/>
                </a:solidFill>
              </a:rPr>
              <a:t>. l) pont, (2) </a:t>
            </a:r>
            <a:r>
              <a:rPr lang="hu-HU" altLang="hu-HU" dirty="0" err="1" smtClean="0">
                <a:solidFill>
                  <a:srgbClr val="0070C0"/>
                </a:solidFill>
              </a:rPr>
              <a:t>bek</a:t>
            </a:r>
            <a:r>
              <a:rPr lang="hu-HU" altLang="hu-HU" dirty="0" smtClean="0">
                <a:solidFill>
                  <a:srgbClr val="0070C0"/>
                </a:solidFill>
              </a:rPr>
              <a:t>.]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INGATLAN BÉRBEADÁS ADÓMENTES</a:t>
            </a:r>
          </a:p>
          <a:p>
            <a:r>
              <a:rPr lang="hu-HU" dirty="0" smtClean="0">
                <a:solidFill>
                  <a:srgbClr val="FF0000"/>
                </a:solidFill>
              </a:rPr>
              <a:t>KÖTELEZŐEN ADÓKÖTELES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kereskedelmi szálláshely szolgáltatás</a:t>
            </a:r>
          </a:p>
          <a:p>
            <a:pPr marL="0" indent="0">
              <a:buNone/>
            </a:pPr>
            <a:r>
              <a:rPr lang="hu-HU" dirty="0" smtClean="0"/>
              <a:t>	- közlekedési eszköz elhelyezésének, 		  parkolásának biztosítását szolgáló bérbeadás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ingatlannal tartósan összekötött gép, egyéb 	  berendezés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széf bérbeadás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19548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>
                <a:solidFill>
                  <a:srgbClr val="C00000"/>
                </a:solidFill>
              </a:rPr>
              <a:t>INGATLAN BÉRBEADÁS</a:t>
            </a:r>
            <a:br>
              <a:rPr lang="hu-HU" alt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</a:t>
            </a:r>
            <a:r>
              <a:rPr lang="hu-HU" altLang="hu-HU" dirty="0" smtClean="0">
                <a:solidFill>
                  <a:srgbClr val="0070C0"/>
                </a:solidFill>
              </a:rPr>
              <a:t>88.§]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u-HU" dirty="0" smtClean="0"/>
              <a:t>AZ ADÓMENTES BÉRBEADÁSRA ADÓKÖTELE-ZETTSÉG VÁLASZTHATÓ </a:t>
            </a:r>
          </a:p>
          <a:p>
            <a:pPr marL="0" indent="0" algn="just">
              <a:buNone/>
            </a:pPr>
            <a:r>
              <a:rPr lang="hu-HU" dirty="0"/>
              <a:t>	</a:t>
            </a:r>
            <a:r>
              <a:rPr lang="hu-HU" dirty="0" smtClean="0"/>
              <a:t>-   valamennyi ingatlan bérbeadása</a:t>
            </a:r>
          </a:p>
          <a:p>
            <a:pPr marL="0" indent="0" algn="just">
              <a:buNone/>
            </a:pPr>
            <a:r>
              <a:rPr lang="hu-HU" dirty="0"/>
              <a:t>	</a:t>
            </a:r>
            <a:r>
              <a:rPr lang="hu-HU" dirty="0" smtClean="0"/>
              <a:t>- csak a lakóingatlannak nem minősülő 	    ingatlan bérbeadása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dirty="0" smtClean="0"/>
              <a:t>5 évre szól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u-HU" dirty="0" smtClean="0"/>
              <a:t>Évközben is bejelenthető, nem feltétel a tevékenységi kör be legyen jelentve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hu-HU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197634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hu-HU" sz="3600" b="1" dirty="0" smtClean="0">
                <a:solidFill>
                  <a:srgbClr val="C00000"/>
                </a:solidFill>
              </a:rPr>
              <a:t>FIZETÉSI KÖTELEZETTSÉG KELETKEZÉSÉNEK IDŐPONTJA </a:t>
            </a:r>
            <a:br>
              <a:rPr lang="hu-HU" sz="3600" b="1" dirty="0" smtClean="0">
                <a:solidFill>
                  <a:srgbClr val="C00000"/>
                </a:solidFill>
              </a:rPr>
            </a:br>
            <a:r>
              <a:rPr lang="hu-HU" sz="3600" dirty="0" smtClean="0">
                <a:solidFill>
                  <a:srgbClr val="0070C0"/>
                </a:solidFill>
              </a:rPr>
              <a:t>[Áfa tv. 58.§ (1) </a:t>
            </a:r>
            <a:r>
              <a:rPr lang="hu-HU" sz="3600" dirty="0" err="1" smtClean="0">
                <a:solidFill>
                  <a:srgbClr val="0070C0"/>
                </a:solidFill>
              </a:rPr>
              <a:t>bek</a:t>
            </a:r>
            <a:r>
              <a:rPr lang="hu-HU" sz="3600" dirty="0" smtClean="0">
                <a:solidFill>
                  <a:srgbClr val="0070C0"/>
                </a:solidFill>
              </a:rPr>
              <a:t>., </a:t>
            </a:r>
            <a:r>
              <a:rPr lang="hu-HU" sz="3600" dirty="0">
                <a:solidFill>
                  <a:srgbClr val="0070C0"/>
                </a:solidFill>
              </a:rPr>
              <a:t>M</a:t>
            </a:r>
            <a:r>
              <a:rPr lang="hu-HU" sz="3600" dirty="0" smtClean="0">
                <a:solidFill>
                  <a:srgbClr val="0070C0"/>
                </a:solidFill>
              </a:rPr>
              <a:t>ód. tv.* 10.§]</a:t>
            </a:r>
            <a:endParaRPr lang="hu-HU" sz="3600" dirty="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3924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b="1" dirty="0" smtClean="0">
                <a:solidFill>
                  <a:srgbClr val="FF0000"/>
                </a:solidFill>
              </a:rPr>
              <a:t>FŐSZABÁLY:</a:t>
            </a:r>
          </a:p>
          <a:p>
            <a:pPr marL="0" indent="0" algn="just">
              <a:buNone/>
            </a:pPr>
            <a:r>
              <a:rPr lang="hu-HU" sz="2800" dirty="0" smtClean="0"/>
              <a:t>Amennyiben a felek a termékértékesítés, szolgáltatásnyújtás során időszakonkénti elszámolásban vagy fizetésben állapodtak meg, vagy a termékértékesítés, szolgáltatásnyújtás ellenértékét meghatározott időszakra állapítják meg, </a:t>
            </a:r>
            <a:r>
              <a:rPr lang="hu-HU" sz="2800" b="1" dirty="0" smtClean="0"/>
              <a:t>teljesítés az</a:t>
            </a:r>
            <a:r>
              <a:rPr lang="hu-HU" sz="2800" dirty="0" smtClean="0"/>
              <a:t> elszámolással vagy fizetéssel </a:t>
            </a:r>
            <a:r>
              <a:rPr lang="hu-HU" sz="2800" b="1" dirty="0" smtClean="0"/>
              <a:t>érintett időszak utolsó napja. </a:t>
            </a:r>
            <a:endParaRPr lang="hu-HU" sz="2800" dirty="0" smtClean="0"/>
          </a:p>
          <a:p>
            <a:pPr marL="0" indent="0"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*2014. évi CLXXIV. tv. </a:t>
            </a:r>
            <a:endParaRPr lang="hu-HU" sz="2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45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Autofit/>
          </a:bodyPr>
          <a:lstStyle/>
          <a:p>
            <a:r>
              <a:rPr lang="hu-HU" sz="3600" b="1" smtClean="0">
                <a:solidFill>
                  <a:srgbClr val="C00000"/>
                </a:solidFill>
              </a:rPr>
              <a:t>FIZETÉSI KÖTELEZETTSÉG KELETKEZÉSÉNEK IDŐPONTJA II.</a:t>
            </a:r>
            <a:br>
              <a:rPr lang="hu-HU" sz="3600" b="1" smtClean="0">
                <a:solidFill>
                  <a:srgbClr val="C00000"/>
                </a:solidFill>
              </a:rPr>
            </a:br>
            <a:r>
              <a:rPr lang="hu-HU" sz="3600" smtClean="0">
                <a:solidFill>
                  <a:srgbClr val="0070C0"/>
                </a:solidFill>
              </a:rPr>
              <a:t>[Áfa tv. 58.§ (1a) </a:t>
            </a:r>
            <a:r>
              <a:rPr lang="hu-HU" sz="3600" err="1" smtClean="0">
                <a:solidFill>
                  <a:srgbClr val="0070C0"/>
                </a:solidFill>
              </a:rPr>
              <a:t>bek</a:t>
            </a:r>
            <a:r>
              <a:rPr lang="hu-HU" sz="3600" smtClean="0">
                <a:solidFill>
                  <a:srgbClr val="0070C0"/>
                </a:solidFill>
              </a:rPr>
              <a:t>. a.) pont, Mód. tv. 10.§]</a:t>
            </a:r>
            <a:endParaRPr lang="hu-HU" sz="360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u-HU" sz="2800" b="1" smtClean="0">
                <a:solidFill>
                  <a:srgbClr val="FF0000"/>
                </a:solidFill>
              </a:rPr>
              <a:t>ELTÉRŐ SZABÁLY: </a:t>
            </a:r>
          </a:p>
          <a:p>
            <a:pPr marL="0" indent="0">
              <a:buNone/>
            </a:pPr>
            <a:endParaRPr lang="hu-HU" sz="2800" b="1" smtClean="0"/>
          </a:p>
          <a:p>
            <a:r>
              <a:rPr lang="hu-HU" sz="2800" smtClean="0"/>
              <a:t>Számla vagy nyugta kibocsátás időpontja, ha </a:t>
            </a:r>
          </a:p>
          <a:p>
            <a:pPr marL="0" indent="0">
              <a:buNone/>
            </a:pPr>
            <a:r>
              <a:rPr lang="hu-HU" sz="2800" smtClean="0"/>
              <a:t>	- az ellenérték megtérítésének esedékessége és</a:t>
            </a:r>
          </a:p>
          <a:p>
            <a:pPr marL="0" indent="0">
              <a:buNone/>
            </a:pPr>
            <a:r>
              <a:rPr lang="hu-HU" sz="2800"/>
              <a:t>	</a:t>
            </a:r>
            <a:r>
              <a:rPr lang="hu-HU" sz="2800" smtClean="0"/>
              <a:t>- a számla (nyugta) kibocsátásának időpontja </a:t>
            </a:r>
          </a:p>
          <a:p>
            <a:pPr marL="0" indent="0">
              <a:buNone/>
            </a:pPr>
            <a:r>
              <a:rPr lang="hu-HU" sz="2800"/>
              <a:t>m</a:t>
            </a:r>
            <a:r>
              <a:rPr lang="hu-HU" sz="2800" smtClean="0"/>
              <a:t>egelőzi az időszak utolsó napját. </a:t>
            </a:r>
          </a:p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3396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>
            <a:noAutofit/>
          </a:bodyPr>
          <a:lstStyle/>
          <a:p>
            <a:r>
              <a:rPr lang="hu-HU" sz="3600" b="1" dirty="0" smtClean="0">
                <a:solidFill>
                  <a:srgbClr val="C00000"/>
                </a:solidFill>
              </a:rPr>
              <a:t>FIZETÉSI KÖTELEZETTSÉG KELETKEZÉSÉNEK IDŐPONTJA III.</a:t>
            </a:r>
            <a:br>
              <a:rPr lang="hu-HU" sz="3600" b="1" dirty="0" smtClean="0">
                <a:solidFill>
                  <a:srgbClr val="C00000"/>
                </a:solidFill>
              </a:rPr>
            </a:br>
            <a:r>
              <a:rPr lang="hu-HU" sz="3600" dirty="0" smtClean="0">
                <a:solidFill>
                  <a:srgbClr val="0070C0"/>
                </a:solidFill>
              </a:rPr>
              <a:t>[Áfa tv. 58.§ (1a) </a:t>
            </a:r>
            <a:r>
              <a:rPr lang="hu-HU" sz="3600" dirty="0" err="1" smtClean="0">
                <a:solidFill>
                  <a:srgbClr val="0070C0"/>
                </a:solidFill>
              </a:rPr>
              <a:t>bek</a:t>
            </a:r>
            <a:r>
              <a:rPr lang="hu-HU" sz="3600" dirty="0" smtClean="0">
                <a:solidFill>
                  <a:srgbClr val="0070C0"/>
                </a:solidFill>
              </a:rPr>
              <a:t>. b.) pont, Mód. </a:t>
            </a:r>
            <a:r>
              <a:rPr lang="hu-HU" sz="3600" dirty="0">
                <a:solidFill>
                  <a:srgbClr val="0070C0"/>
                </a:solidFill>
              </a:rPr>
              <a:t>t</a:t>
            </a:r>
            <a:r>
              <a:rPr lang="hu-HU" sz="3600" dirty="0" smtClean="0">
                <a:solidFill>
                  <a:srgbClr val="0070C0"/>
                </a:solidFill>
              </a:rPr>
              <a:t>v. 10.§ Mód. Tv. 3. 135.§]</a:t>
            </a:r>
            <a:endParaRPr lang="hu-HU" sz="3600" dirty="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032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2800" b="1" dirty="0" smtClean="0">
                <a:solidFill>
                  <a:srgbClr val="FF0000"/>
                </a:solidFill>
              </a:rPr>
              <a:t>ELTÉRŐ SZABÁLY: </a:t>
            </a:r>
          </a:p>
          <a:p>
            <a:r>
              <a:rPr lang="hu-HU" sz="2800" dirty="0" smtClean="0"/>
              <a:t>Esedékesség időpontja, de legkésőbb az időszak utolsó napját követő 60. nap, ha </a:t>
            </a:r>
          </a:p>
          <a:p>
            <a:pPr marL="0" indent="0">
              <a:buNone/>
            </a:pPr>
            <a:r>
              <a:rPr lang="hu-HU" sz="2800" dirty="0"/>
              <a:t>	</a:t>
            </a:r>
            <a:r>
              <a:rPr lang="hu-HU" sz="2800" dirty="0" smtClean="0"/>
              <a:t>- az ellenérték megtérítésének esedékessége az érintett időszak utolsó napját követő időszakra esik.</a:t>
            </a:r>
          </a:p>
          <a:p>
            <a:pPr marL="0" indent="0">
              <a:buNone/>
            </a:pPr>
            <a:r>
              <a:rPr lang="hu-HU" sz="2800" b="1" dirty="0" smtClean="0"/>
              <a:t>HATÁLYBA LÉPÉS </a:t>
            </a:r>
            <a:r>
              <a:rPr lang="hu-HU" sz="2800" dirty="0" smtClean="0"/>
              <a:t>IDŐPONTJA:  </a:t>
            </a:r>
            <a:r>
              <a:rPr lang="hu-HU" sz="2800" b="1" dirty="0" smtClean="0"/>
              <a:t>2016. január 01. </a:t>
            </a:r>
          </a:p>
          <a:p>
            <a:pPr marL="0" indent="0">
              <a:buNone/>
            </a:pPr>
            <a:r>
              <a:rPr lang="hu-HU" sz="2800" dirty="0" smtClean="0"/>
              <a:t>			</a:t>
            </a:r>
            <a:r>
              <a:rPr lang="hu-HU" sz="2400" dirty="0" smtClean="0">
                <a:solidFill>
                  <a:srgbClr val="0070C0"/>
                </a:solidFill>
              </a:rPr>
              <a:t>[Mód. tv. 407.§ (5) </a:t>
            </a:r>
            <a:r>
              <a:rPr lang="hu-HU" sz="2400" dirty="0" err="1" smtClean="0">
                <a:solidFill>
                  <a:srgbClr val="0070C0"/>
                </a:solidFill>
              </a:rPr>
              <a:t>bek</a:t>
            </a:r>
            <a:r>
              <a:rPr lang="hu-HU" sz="2400" dirty="0" smtClean="0">
                <a:solidFill>
                  <a:srgbClr val="0070C0"/>
                </a:solidFill>
              </a:rPr>
              <a:t>.]</a:t>
            </a:r>
          </a:p>
          <a:p>
            <a:pPr marL="0" indent="0">
              <a:buNone/>
            </a:pPr>
            <a:r>
              <a:rPr lang="hu-HU" sz="2400" dirty="0" smtClean="0">
                <a:solidFill>
                  <a:srgbClr val="0070C0"/>
                </a:solidFill>
              </a:rPr>
              <a:t>			[</a:t>
            </a:r>
            <a:r>
              <a:rPr lang="hu-HU" sz="2400" dirty="0">
                <a:solidFill>
                  <a:srgbClr val="0070C0"/>
                </a:solidFill>
              </a:rPr>
              <a:t>Mód. tv. </a:t>
            </a:r>
            <a:r>
              <a:rPr lang="hu-HU" sz="2400" dirty="0" smtClean="0">
                <a:solidFill>
                  <a:srgbClr val="0070C0"/>
                </a:solidFill>
              </a:rPr>
              <a:t>3  2015. évi CLXXXVII. </a:t>
            </a:r>
            <a:r>
              <a:rPr lang="hu-HU" sz="2400" dirty="0">
                <a:solidFill>
                  <a:srgbClr val="0070C0"/>
                </a:solidFill>
              </a:rPr>
              <a:t>t</a:t>
            </a:r>
            <a:r>
              <a:rPr lang="hu-HU" sz="2400" dirty="0" smtClean="0">
                <a:solidFill>
                  <a:srgbClr val="0070C0"/>
                </a:solidFill>
              </a:rPr>
              <a:t>v.]</a:t>
            </a:r>
            <a:endParaRPr lang="hu-HU" sz="2400" dirty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hu-H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653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Autofit/>
          </a:bodyPr>
          <a:lstStyle/>
          <a:p>
            <a:r>
              <a:rPr lang="hu-HU" sz="3600" b="1" dirty="0" smtClean="0">
                <a:solidFill>
                  <a:srgbClr val="C00000"/>
                </a:solidFill>
              </a:rPr>
              <a:t>ÁTMENETI SZABÁLY</a:t>
            </a:r>
            <a:r>
              <a:rPr lang="hu-HU" sz="3600" dirty="0" smtClean="0">
                <a:solidFill>
                  <a:srgbClr val="C00000"/>
                </a:solidFill>
              </a:rPr>
              <a:t/>
            </a:r>
            <a:br>
              <a:rPr lang="hu-HU" sz="3600" dirty="0" smtClean="0">
                <a:solidFill>
                  <a:srgbClr val="C00000"/>
                </a:solidFill>
              </a:rPr>
            </a:br>
            <a:r>
              <a:rPr lang="hu-HU" sz="3600" dirty="0" smtClean="0">
                <a:solidFill>
                  <a:srgbClr val="0070C0"/>
                </a:solidFill>
              </a:rPr>
              <a:t>[Áfa tv. 297.§ Mód. </a:t>
            </a:r>
            <a:r>
              <a:rPr lang="hu-HU" sz="3600" dirty="0">
                <a:solidFill>
                  <a:srgbClr val="0070C0"/>
                </a:solidFill>
              </a:rPr>
              <a:t>t</a:t>
            </a:r>
            <a:r>
              <a:rPr lang="hu-HU" sz="3600" dirty="0" smtClean="0">
                <a:solidFill>
                  <a:srgbClr val="0070C0"/>
                </a:solidFill>
              </a:rPr>
              <a:t>v. 33.§, 34.§ Mód. tv 3. 136.§]</a:t>
            </a:r>
            <a:endParaRPr lang="hu-HU" sz="3600" dirty="0">
              <a:solidFill>
                <a:srgbClr val="0070C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392488"/>
          </a:xfrm>
        </p:spPr>
        <p:txBody>
          <a:bodyPr>
            <a:normAutofit/>
          </a:bodyPr>
          <a:lstStyle/>
          <a:p>
            <a:r>
              <a:rPr lang="hu-HU" sz="3000" dirty="0" smtClean="0"/>
              <a:t>Az új 58.§</a:t>
            </a:r>
            <a:r>
              <a:rPr lang="hu-HU" sz="3000" dirty="0" err="1" smtClean="0"/>
              <a:t>-t</a:t>
            </a:r>
            <a:r>
              <a:rPr lang="hu-HU" sz="3000" dirty="0" smtClean="0"/>
              <a:t> olyan esetben kell alkalmazni, amelynél</a:t>
            </a:r>
          </a:p>
          <a:p>
            <a:pPr marL="0" indent="0">
              <a:buNone/>
            </a:pPr>
            <a:r>
              <a:rPr lang="hu-HU" sz="3000" dirty="0"/>
              <a:t>	</a:t>
            </a:r>
            <a:r>
              <a:rPr lang="hu-HU" sz="3000" dirty="0" smtClean="0"/>
              <a:t>- az időszak kezdő napja és </a:t>
            </a:r>
          </a:p>
          <a:p>
            <a:pPr marL="0" indent="0">
              <a:buNone/>
            </a:pPr>
            <a:r>
              <a:rPr lang="hu-HU" sz="3000" dirty="0"/>
              <a:t>	</a:t>
            </a:r>
            <a:r>
              <a:rPr lang="hu-HU" sz="3000" dirty="0" smtClean="0"/>
              <a:t>- a fizetés esedékessége is és</a:t>
            </a:r>
          </a:p>
          <a:p>
            <a:pPr marL="0" indent="0">
              <a:buNone/>
            </a:pPr>
            <a:r>
              <a:rPr lang="hu-HU" sz="3000" dirty="0"/>
              <a:t>	</a:t>
            </a:r>
            <a:r>
              <a:rPr lang="hu-HU" sz="3000" dirty="0" smtClean="0"/>
              <a:t>- a számlakibocsátás időpontja is</a:t>
            </a:r>
          </a:p>
          <a:p>
            <a:pPr marL="0" indent="0">
              <a:buNone/>
            </a:pPr>
            <a:r>
              <a:rPr lang="hu-HU" sz="3000" b="1" dirty="0" smtClean="0"/>
              <a:t>2015. december 31-ét követő időpont</a:t>
            </a:r>
            <a:r>
              <a:rPr lang="hu-HU" sz="3000" dirty="0" smtClean="0"/>
              <a:t>. </a:t>
            </a:r>
          </a:p>
          <a:p>
            <a:endParaRPr lang="hu-HU" sz="2000" dirty="0"/>
          </a:p>
          <a:p>
            <a:pPr marL="0" indent="0">
              <a:buNone/>
            </a:pPr>
            <a:endParaRPr lang="hu-HU" sz="2400" dirty="0" smtClean="0"/>
          </a:p>
        </p:txBody>
      </p:sp>
    </p:spTree>
    <p:extLst>
      <p:ext uri="{BB962C8B-B14F-4D97-AF65-F5344CB8AC3E}">
        <p14:creationId xmlns:p14="http://schemas.microsoft.com/office/powerpoint/2010/main" val="343977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altLang="hu-HU" b="1" smtClean="0">
                <a:solidFill>
                  <a:srgbClr val="C00000"/>
                </a:solidFill>
              </a:rPr>
              <a:t>Az előleg és az Áfa tv. 58.§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Az Áfa tv. 58.§ (1a) bekezdés b.) pontja szerinti esetben nem értelmezhető az előleg</a:t>
            </a:r>
          </a:p>
          <a:p>
            <a:r>
              <a:rPr lang="hu-HU" dirty="0" smtClean="0"/>
              <a:t>Az Áfa tv. 58.§ (1a) bekezdés a.) pontja szerinti esetben értelmezhető, de csak akkor, ha 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előbb kell fizetni és fizetnek, és</a:t>
            </a:r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- számla kiállítás nem történik (vagy csak </a:t>
            </a:r>
          </a:p>
          <a:p>
            <a:pPr marL="0" indent="0">
              <a:buNone/>
            </a:pPr>
            <a:r>
              <a:rPr lang="hu-HU" dirty="0"/>
              <a:t>	 </a:t>
            </a:r>
            <a:r>
              <a:rPr lang="hu-HU" dirty="0" smtClean="0"/>
              <a:t> később)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22155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INGATLANÉRTÉKESÍTÉS</a:t>
            </a:r>
            <a:br>
              <a:rPr lang="hu-HU" altLang="hu-HU" b="1" dirty="0" smtClean="0">
                <a:solidFill>
                  <a:srgbClr val="C00000"/>
                </a:solidFill>
              </a:rPr>
            </a:br>
            <a:r>
              <a:rPr lang="hu-HU" altLang="hu-HU" dirty="0" smtClean="0">
                <a:solidFill>
                  <a:srgbClr val="0070C0"/>
                </a:solidFill>
              </a:rPr>
              <a:t>[Áfa </a:t>
            </a:r>
            <a:r>
              <a:rPr lang="hu-HU" altLang="hu-HU" dirty="0">
                <a:solidFill>
                  <a:srgbClr val="0070C0"/>
                </a:solidFill>
              </a:rPr>
              <a:t>tv. </a:t>
            </a:r>
            <a:r>
              <a:rPr lang="hu-HU" altLang="hu-HU" dirty="0" smtClean="0">
                <a:solidFill>
                  <a:srgbClr val="0070C0"/>
                </a:solidFill>
              </a:rPr>
              <a:t>10.§ a) </a:t>
            </a:r>
            <a:r>
              <a:rPr lang="hu-HU" altLang="hu-HU" dirty="0">
                <a:solidFill>
                  <a:srgbClr val="0070C0"/>
                </a:solidFill>
              </a:rPr>
              <a:t>pont]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hu-HU" b="1" dirty="0" smtClean="0"/>
              <a:t>10.§ a.) </a:t>
            </a:r>
            <a:r>
              <a:rPr lang="hu-HU" dirty="0" err="1" smtClean="0"/>
              <a:t>a</a:t>
            </a:r>
            <a:r>
              <a:rPr lang="hu-HU" dirty="0" smtClean="0"/>
              <a:t> termék birtokbaadása olyan ügylet alapján, amely a termék határozott időre szóló bérbeadásáról vagy részletvételéről azzal a kikötéssel rendelkezik, hogy a jogosult a tulajdonjogot legkésőbb a határozott idő lejártával, illetőleg az ellenérték maradéktalan megtérítésével megszerzi.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983061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u="sng">
                <a:solidFill>
                  <a:srgbClr val="C00000"/>
                </a:solidFill>
              </a:rPr>
              <a:t>Példák</a:t>
            </a:r>
            <a:r>
              <a:rPr lang="hu-HU" altLang="hu-HU" b="1">
                <a:solidFill>
                  <a:srgbClr val="C00000"/>
                </a:solidFill>
              </a:rPr>
              <a:t> az időszakos elszámolású ügyletekre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2400" b="1" dirty="0"/>
              <a:t>1</a:t>
            </a:r>
            <a:r>
              <a:rPr lang="hu-HU" sz="2400" b="1" dirty="0" smtClean="0"/>
              <a:t>. 2016. január havi bérleti díj </a:t>
            </a:r>
          </a:p>
          <a:p>
            <a:pPr marL="0" indent="0">
              <a:buNone/>
            </a:pPr>
            <a:r>
              <a:rPr lang="hu-HU" sz="2400" b="1" dirty="0"/>
              <a:t>esedékessége, </a:t>
            </a:r>
            <a:r>
              <a:rPr lang="hu-HU" sz="2400" b="1" dirty="0" smtClean="0"/>
              <a:t>                számla </a:t>
            </a:r>
            <a:r>
              <a:rPr lang="hu-HU" sz="2400" b="1" dirty="0"/>
              <a:t>kelte </a:t>
            </a:r>
            <a:r>
              <a:rPr lang="hu-HU" sz="2400" b="1" dirty="0" smtClean="0"/>
              <a:t>          </a:t>
            </a:r>
            <a:r>
              <a:rPr lang="hu-HU" sz="2400" b="1" dirty="0"/>
              <a:t>teljesítés időpontja</a:t>
            </a:r>
          </a:p>
          <a:p>
            <a:pPr marL="0" indent="0">
              <a:buNone/>
            </a:pPr>
            <a:r>
              <a:rPr lang="hu-HU" sz="2400" b="1" dirty="0"/>
              <a:t>2015. d</a:t>
            </a:r>
            <a:r>
              <a:rPr lang="hu-HU" sz="2400" b="1" dirty="0" smtClean="0"/>
              <a:t>ecember 19. 	   </a:t>
            </a:r>
            <a:r>
              <a:rPr lang="hu-HU" sz="2400" b="1" dirty="0" smtClean="0">
                <a:solidFill>
                  <a:srgbClr val="FF0000"/>
                </a:solidFill>
              </a:rPr>
              <a:t>december 10.</a:t>
            </a:r>
            <a:r>
              <a:rPr lang="hu-HU" sz="2400" b="1" dirty="0"/>
              <a:t>	</a:t>
            </a:r>
            <a:r>
              <a:rPr lang="hu-HU" sz="2400" b="1" dirty="0" smtClean="0"/>
              <a:t>   </a:t>
            </a:r>
            <a:r>
              <a:rPr lang="hu-HU" sz="2400" b="1" dirty="0" smtClean="0">
                <a:solidFill>
                  <a:srgbClr val="FF0000"/>
                </a:solidFill>
              </a:rPr>
              <a:t>december 19. </a:t>
            </a:r>
            <a:endParaRPr lang="hu-HU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u-HU" sz="2400" b="1" dirty="0" smtClean="0"/>
              <a:t>2016. január 3.  </a:t>
            </a:r>
            <a:r>
              <a:rPr lang="hu-HU" sz="2400" b="1" dirty="0"/>
              <a:t>	   </a:t>
            </a:r>
            <a:r>
              <a:rPr lang="hu-HU" sz="2400" b="1" dirty="0" smtClean="0">
                <a:solidFill>
                  <a:srgbClr val="FF0000"/>
                </a:solidFill>
              </a:rPr>
              <a:t>december 20. </a:t>
            </a:r>
            <a:r>
              <a:rPr lang="hu-HU" sz="2400" b="1" dirty="0"/>
              <a:t>	    </a:t>
            </a:r>
            <a:r>
              <a:rPr lang="hu-HU" sz="2400" b="1" dirty="0" smtClean="0">
                <a:solidFill>
                  <a:srgbClr val="FF0000"/>
                </a:solidFill>
              </a:rPr>
              <a:t>január 3.</a:t>
            </a:r>
            <a:endParaRPr lang="hu-HU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u-HU" sz="2400" b="1" dirty="0" smtClean="0"/>
              <a:t>2016. </a:t>
            </a:r>
            <a:r>
              <a:rPr lang="hu-HU" sz="2400" b="1" dirty="0"/>
              <a:t>j</a:t>
            </a:r>
            <a:r>
              <a:rPr lang="hu-HU" sz="2400" b="1" dirty="0" smtClean="0"/>
              <a:t>anuár 16.              </a:t>
            </a:r>
            <a:r>
              <a:rPr lang="hu-HU" sz="2400" b="1" dirty="0" smtClean="0">
                <a:solidFill>
                  <a:srgbClr val="FF0000"/>
                </a:solidFill>
              </a:rPr>
              <a:t>január 5.</a:t>
            </a:r>
            <a:r>
              <a:rPr lang="hu-HU" sz="2400" b="1" dirty="0" smtClean="0"/>
              <a:t> 	                 </a:t>
            </a:r>
            <a:r>
              <a:rPr lang="hu-HU" sz="2400" b="1" dirty="0" smtClean="0">
                <a:solidFill>
                  <a:srgbClr val="FF0000"/>
                </a:solidFill>
              </a:rPr>
              <a:t>január 5.</a:t>
            </a:r>
            <a:r>
              <a:rPr lang="hu-HU" sz="2400" b="1" dirty="0" smtClean="0"/>
              <a:t> </a:t>
            </a:r>
            <a:r>
              <a:rPr lang="hu-HU" sz="2400" b="1" dirty="0" smtClean="0">
                <a:solidFill>
                  <a:srgbClr val="FF0000"/>
                </a:solidFill>
              </a:rPr>
              <a:t> </a:t>
            </a:r>
            <a:endParaRPr lang="hu-HU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sz="2000" dirty="0" smtClean="0"/>
          </a:p>
        </p:txBody>
      </p:sp>
    </p:spTree>
    <p:extLst>
      <p:ext uri="{BB962C8B-B14F-4D97-AF65-F5344CB8AC3E}">
        <p14:creationId xmlns:p14="http://schemas.microsoft.com/office/powerpoint/2010/main" val="2600425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u="sng">
                <a:solidFill>
                  <a:srgbClr val="C00000"/>
                </a:solidFill>
              </a:rPr>
              <a:t>Példák</a:t>
            </a:r>
            <a:r>
              <a:rPr lang="hu-HU" altLang="hu-HU" b="1">
                <a:solidFill>
                  <a:srgbClr val="C00000"/>
                </a:solidFill>
              </a:rPr>
              <a:t> az időszakos elszámolású ügyletekre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2000" b="1" dirty="0"/>
              <a:t>2</a:t>
            </a:r>
            <a:r>
              <a:rPr lang="hu-HU" sz="2000" b="1" dirty="0" smtClean="0"/>
              <a:t>. 2016. márciusi bérleti díj </a:t>
            </a:r>
          </a:p>
          <a:p>
            <a:pPr marL="0" indent="0">
              <a:buNone/>
            </a:pPr>
            <a:r>
              <a:rPr lang="hu-HU" sz="2000" b="1" dirty="0" smtClean="0"/>
              <a:t>esedékesség		számla kelte		teljesítés időpontja</a:t>
            </a:r>
          </a:p>
          <a:p>
            <a:pPr marL="0" indent="0">
              <a:buNone/>
            </a:pPr>
            <a:r>
              <a:rPr lang="hu-HU" sz="2000" b="1" dirty="0" smtClean="0"/>
              <a:t>2016. </a:t>
            </a:r>
            <a:r>
              <a:rPr lang="hu-HU" sz="2000" b="1" dirty="0"/>
              <a:t>m</a:t>
            </a:r>
            <a:r>
              <a:rPr lang="hu-HU" sz="2000" b="1" dirty="0" smtClean="0"/>
              <a:t>árcius 10.                  </a:t>
            </a:r>
            <a:r>
              <a:rPr lang="hu-HU" sz="2000" b="1" dirty="0" smtClean="0">
                <a:solidFill>
                  <a:srgbClr val="FF0000"/>
                </a:solidFill>
              </a:rPr>
              <a:t>március 2.</a:t>
            </a:r>
            <a:r>
              <a:rPr lang="hu-HU" sz="2000" b="1" dirty="0" smtClean="0"/>
              <a:t> 		       </a:t>
            </a:r>
            <a:r>
              <a:rPr lang="hu-HU" sz="2000" b="1" dirty="0" smtClean="0">
                <a:solidFill>
                  <a:srgbClr val="FF0000"/>
                </a:solidFill>
              </a:rPr>
              <a:t>március 2.</a:t>
            </a:r>
            <a:r>
              <a:rPr lang="hu-HU" sz="2000" b="1" dirty="0" smtClean="0"/>
              <a:t> </a:t>
            </a:r>
          </a:p>
          <a:p>
            <a:pPr marL="0" indent="0">
              <a:buNone/>
            </a:pPr>
            <a:r>
              <a:rPr lang="hu-HU" sz="2000" b="1" dirty="0" smtClean="0"/>
              <a:t>Rezsi költség* a januári fogyasztásról tovább számlázva </a:t>
            </a:r>
          </a:p>
          <a:p>
            <a:pPr>
              <a:buFontTx/>
              <a:buChar char="-"/>
            </a:pPr>
            <a:r>
              <a:rPr lang="hu-HU" sz="2000" b="1" dirty="0" smtClean="0"/>
              <a:t>Villany</a:t>
            </a:r>
          </a:p>
          <a:p>
            <a:pPr marL="0" indent="0">
              <a:buNone/>
            </a:pPr>
            <a:r>
              <a:rPr lang="hu-HU" sz="2000" b="1" dirty="0" smtClean="0"/>
              <a:t>esedékesség		számla kelte		 teljesítés időpontja </a:t>
            </a:r>
          </a:p>
          <a:p>
            <a:pPr marL="0" indent="0">
              <a:buNone/>
            </a:pPr>
            <a:r>
              <a:rPr lang="hu-HU" sz="2000" b="1" dirty="0" smtClean="0"/>
              <a:t>2016. </a:t>
            </a:r>
            <a:r>
              <a:rPr lang="hu-HU" sz="2000" b="1" dirty="0"/>
              <a:t>m</a:t>
            </a:r>
            <a:r>
              <a:rPr lang="hu-HU" sz="2000" b="1" dirty="0" smtClean="0"/>
              <a:t>árcius 5.                   </a:t>
            </a:r>
            <a:r>
              <a:rPr lang="hu-HU" sz="2000" b="1" dirty="0" smtClean="0">
                <a:solidFill>
                  <a:srgbClr val="FF0000"/>
                </a:solidFill>
              </a:rPr>
              <a:t>február 10.</a:t>
            </a:r>
            <a:r>
              <a:rPr lang="hu-HU" sz="2000" b="1" dirty="0" smtClean="0"/>
              <a:t>		       </a:t>
            </a:r>
            <a:r>
              <a:rPr lang="hu-HU" sz="2000" b="1" dirty="0" smtClean="0">
                <a:solidFill>
                  <a:srgbClr val="FF0000"/>
                </a:solidFill>
              </a:rPr>
              <a:t>február 10. </a:t>
            </a:r>
          </a:p>
          <a:p>
            <a:pPr>
              <a:buFontTx/>
              <a:buChar char="-"/>
            </a:pPr>
            <a:r>
              <a:rPr lang="hu-HU" sz="2000" b="1" dirty="0" smtClean="0"/>
              <a:t>Gáz</a:t>
            </a:r>
          </a:p>
          <a:p>
            <a:pPr marL="0" indent="0">
              <a:buNone/>
            </a:pPr>
            <a:r>
              <a:rPr lang="hu-HU" sz="2000" b="1" dirty="0" smtClean="0"/>
              <a:t>esedékesség		számla kelte		teljesítés időpontja </a:t>
            </a:r>
          </a:p>
          <a:p>
            <a:pPr marL="0" indent="0">
              <a:buNone/>
            </a:pPr>
            <a:r>
              <a:rPr lang="hu-HU" sz="2000" b="1" dirty="0" smtClean="0"/>
              <a:t>2016. március 16. 	  </a:t>
            </a:r>
            <a:r>
              <a:rPr lang="hu-HU" sz="2000" b="1" dirty="0" smtClean="0">
                <a:solidFill>
                  <a:srgbClr val="FF0000"/>
                </a:solidFill>
              </a:rPr>
              <a:t>március 5. </a:t>
            </a:r>
            <a:r>
              <a:rPr lang="hu-HU" sz="2000" b="1" dirty="0" smtClean="0"/>
              <a:t>		        </a:t>
            </a:r>
            <a:r>
              <a:rPr lang="hu-HU" sz="2000" b="1" dirty="0" smtClean="0">
                <a:solidFill>
                  <a:srgbClr val="FF0000"/>
                </a:solidFill>
              </a:rPr>
              <a:t>március 5. </a:t>
            </a:r>
            <a:endParaRPr lang="hu-HU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sz="2000" b="1" dirty="0" smtClean="0"/>
          </a:p>
          <a:p>
            <a:pPr marL="0" indent="0">
              <a:buNone/>
            </a:pPr>
            <a:r>
              <a:rPr lang="hu-HU" sz="2000" dirty="0" smtClean="0">
                <a:solidFill>
                  <a:srgbClr val="0070C0"/>
                </a:solidFill>
              </a:rPr>
              <a:t>*Annak a bérleti időszaknak a járuléka, amikor fizetni kell.</a:t>
            </a:r>
            <a:endParaRPr lang="hu-H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91646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u="sng" dirty="0">
                <a:solidFill>
                  <a:srgbClr val="C00000"/>
                </a:solidFill>
              </a:rPr>
              <a:t>Példák</a:t>
            </a:r>
            <a:r>
              <a:rPr lang="hu-HU" altLang="hu-HU" b="1" dirty="0">
                <a:solidFill>
                  <a:srgbClr val="C00000"/>
                </a:solidFill>
              </a:rPr>
              <a:t> az időszakos elszámolású ügyletekre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sz="3000" b="1" dirty="0"/>
              <a:t>3</a:t>
            </a:r>
            <a:r>
              <a:rPr lang="hu-HU" sz="3000" b="1" dirty="0" smtClean="0"/>
              <a:t>. 11 hónapon keresztül átalány fizetés, elszámolás a 12. hónapban </a:t>
            </a:r>
          </a:p>
          <a:p>
            <a:r>
              <a:rPr lang="hu-HU" sz="3000" dirty="0" smtClean="0"/>
              <a:t>11 esetben az adott hónap utolsó napjához képest vizsgálandó a fizetési határidő és ha az időszak utolsó napjához képest</a:t>
            </a:r>
          </a:p>
          <a:p>
            <a:pPr lvl="1"/>
            <a:r>
              <a:rPr lang="hu-HU" sz="3000" dirty="0"/>
              <a:t>e</a:t>
            </a:r>
            <a:r>
              <a:rPr lang="hu-HU" sz="3000" dirty="0" smtClean="0"/>
              <a:t>lőbb kell fizetni, teljesítés időpontja a számla kelte</a:t>
            </a:r>
          </a:p>
          <a:p>
            <a:pPr lvl="1"/>
            <a:r>
              <a:rPr lang="hu-HU" sz="3000" dirty="0"/>
              <a:t>k</a:t>
            </a:r>
            <a:r>
              <a:rPr lang="hu-HU" sz="3000" dirty="0" smtClean="0"/>
              <a:t>ésőbb kell fizetni, teljesítés időpontja a fizetési határidő (vagy a 60. nap)</a:t>
            </a:r>
          </a:p>
          <a:p>
            <a:pPr marL="1163638" indent="-1163638">
              <a:buNone/>
            </a:pPr>
            <a:r>
              <a:rPr lang="hu-HU" dirty="0"/>
              <a:t> </a:t>
            </a:r>
            <a:r>
              <a:rPr lang="hu-HU" dirty="0" smtClean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14394071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u="sng" dirty="0">
                <a:solidFill>
                  <a:srgbClr val="C00000"/>
                </a:solidFill>
              </a:rPr>
              <a:t>Példák</a:t>
            </a:r>
            <a:r>
              <a:rPr lang="hu-HU" altLang="hu-HU" b="1" dirty="0">
                <a:solidFill>
                  <a:srgbClr val="C00000"/>
                </a:solidFill>
              </a:rPr>
              <a:t> az időszakos elszámolású ügyletekre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2800" dirty="0" smtClean="0"/>
              <a:t>a 12. havi elszámolás, ha</a:t>
            </a:r>
          </a:p>
          <a:p>
            <a:pPr lvl="1">
              <a:buFontTx/>
              <a:buChar char="-"/>
            </a:pPr>
            <a:r>
              <a:rPr lang="hu-HU" dirty="0" smtClean="0"/>
              <a:t>+ fizetendő összeg keletkezik, a 12. hónap utolsó napjához képest vizsgálandó a fizetési határidő, újabb számla újabb teljesítési időpont</a:t>
            </a:r>
          </a:p>
          <a:p>
            <a:pPr lvl="1"/>
            <a:r>
              <a:rPr lang="hu-HU" dirty="0" smtClean="0"/>
              <a:t> - (azaz a szolgáltatónak visszafizetési kötelezettsége keletkezik)    számla(</a:t>
            </a:r>
            <a:r>
              <a:rPr lang="hu-HU" dirty="0" err="1" smtClean="0"/>
              <a:t>ák</a:t>
            </a:r>
            <a:r>
              <a:rPr lang="hu-HU" dirty="0" smtClean="0"/>
              <a:t>) módosítás(a)</a:t>
            </a:r>
          </a:p>
          <a:p>
            <a:pPr lvl="1"/>
            <a:endParaRPr lang="hu-HU" dirty="0"/>
          </a:p>
        </p:txBody>
      </p:sp>
      <p:sp>
        <p:nvSpPr>
          <p:cNvPr id="5" name="Jobbra nyíl 4"/>
          <p:cNvSpPr/>
          <p:nvPr/>
        </p:nvSpPr>
        <p:spPr>
          <a:xfrm>
            <a:off x="5580112" y="4941168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763827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altLang="hu-HU" sz="2800" b="1" dirty="0" smtClean="0">
                <a:solidFill>
                  <a:srgbClr val="C00000"/>
                </a:solidFill>
              </a:rPr>
              <a:t>IDŐSZAKOS ELSZÁMOLÁS ÉS AZ ÁRFOLYAM ALKALMAZÁS</a:t>
            </a:r>
            <a:br>
              <a:rPr lang="hu-HU" altLang="hu-HU" sz="2800" b="1" dirty="0" smtClean="0">
                <a:solidFill>
                  <a:srgbClr val="C00000"/>
                </a:solidFill>
              </a:rPr>
            </a:br>
            <a:r>
              <a:rPr lang="hu-HU" altLang="hu-HU" sz="2800" b="1" dirty="0">
                <a:solidFill>
                  <a:schemeClr val="accent1"/>
                </a:solidFill>
              </a:rPr>
              <a:t>[Áfa tv. </a:t>
            </a:r>
            <a:r>
              <a:rPr lang="hu-HU" altLang="hu-HU" sz="2800" b="1" dirty="0" smtClean="0">
                <a:solidFill>
                  <a:schemeClr val="accent1"/>
                </a:solidFill>
              </a:rPr>
              <a:t>80.§ (1) </a:t>
            </a:r>
            <a:r>
              <a:rPr lang="hu-HU" altLang="hu-HU" sz="2800" b="1" dirty="0" err="1" smtClean="0">
                <a:solidFill>
                  <a:schemeClr val="accent1"/>
                </a:solidFill>
              </a:rPr>
              <a:t>bek</a:t>
            </a:r>
            <a:r>
              <a:rPr lang="hu-HU" altLang="hu-HU" sz="2800" b="1" dirty="0" smtClean="0">
                <a:solidFill>
                  <a:schemeClr val="accent1"/>
                </a:solidFill>
              </a:rPr>
              <a:t>. b.) pont]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2800" b="1" dirty="0" smtClean="0"/>
              <a:t>A SZÁMLA KIBOCSÁTÁS IDŐPONTJÁBAN ÉRVÉ-NYES ÁRFOLYAM ALKALMAZÁSA </a:t>
            </a:r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Ha módosító bizonylat van, akkor az eredeti számla kibocsátásának kelte szerinti árfolyam 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2877812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INGATLAN, MINT TÁRGYI ESZKÖZ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smtClean="0"/>
              <a:t>SAJÁT VÁLLALKOZÁSBAN MEGVALÓSÍTOTT BERUHÁZÁS [Áfa tv. 11.§ (2) </a:t>
            </a:r>
            <a:r>
              <a:rPr lang="hu-HU" sz="2400" dirty="0" err="1" smtClean="0"/>
              <a:t>bek</a:t>
            </a:r>
            <a:r>
              <a:rPr lang="hu-HU" sz="2400" dirty="0" smtClean="0"/>
              <a:t>. a) pont; 120.§ (1) </a:t>
            </a:r>
            <a:r>
              <a:rPr lang="hu-HU" sz="2400" dirty="0" err="1" smtClean="0"/>
              <a:t>bek</a:t>
            </a:r>
            <a:r>
              <a:rPr lang="hu-HU" sz="2400" dirty="0" smtClean="0"/>
              <a:t>., 134.§ (1) </a:t>
            </a:r>
            <a:r>
              <a:rPr lang="hu-HU" sz="2400" dirty="0" err="1" smtClean="0"/>
              <a:t>bek</a:t>
            </a:r>
            <a:r>
              <a:rPr lang="hu-HU" sz="2400" dirty="0" smtClean="0"/>
              <a:t>.]</a:t>
            </a:r>
          </a:p>
          <a:p>
            <a:r>
              <a:rPr lang="hu-HU" sz="2400" dirty="0" smtClean="0"/>
              <a:t>TÁRGYI ESZKÖZ FOGALMA</a:t>
            </a:r>
          </a:p>
          <a:p>
            <a:r>
              <a:rPr lang="hu-HU" sz="2400" dirty="0" smtClean="0"/>
              <a:t>AZ ÚN. FIGYELÉSI IDŐSZAK ÉS A LEVONÁSI JOGOT BEFOLYÁSOLÓ TÉNYEZŐK VÁLTOZÁSA MIATTI KORREKCIÓ AZ ÁFA TV. 135.§-A ALAPJÁN</a:t>
            </a:r>
          </a:p>
          <a:p>
            <a:r>
              <a:rPr lang="hu-HU" sz="2400" dirty="0" smtClean="0"/>
              <a:t>AZ ÁFA TV. 136.§ SZABÁLYA</a:t>
            </a:r>
          </a:p>
          <a:p>
            <a:pPr marL="0" indent="0"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8955435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INGATLAN ÉS EGYES ELJÁRÁSI SZABÁLYOK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hu-HU" dirty="0" smtClean="0"/>
              <a:t>SOROZAT JELLEGŰ ÉRTÉKESÍTÉS MIATTI ADÓALANYISÁG KELETKEZÉSE</a:t>
            </a:r>
          </a:p>
          <a:p>
            <a:pPr algn="just"/>
            <a:r>
              <a:rPr lang="hu-HU" dirty="0" smtClean="0"/>
              <a:t>INGATLAN BÉRBEADÁS MIATT MIKOR NEM KÖTELEZŐ ADÓSZÁMOT KÉRNI</a:t>
            </a:r>
          </a:p>
          <a:p>
            <a:pPr algn="just"/>
            <a:r>
              <a:rPr lang="hu-HU" dirty="0" smtClean="0"/>
              <a:t>AZ ART. 22.§ (17) BEKEZDÉSE SZERINTI LEHETŐSÉG MIT JELENT? </a:t>
            </a:r>
          </a:p>
          <a:p>
            <a:pPr marL="0" indent="0" algn="just">
              <a:buNone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0139671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hu-HU" altLang="hu-HU" smtClean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buFontTx/>
              <a:buNone/>
            </a:pPr>
            <a:endParaRPr lang="hu-HU" altLang="hu-HU" smtClean="0"/>
          </a:p>
          <a:p>
            <a:pPr algn="ctr" eaLnBrk="1" hangingPunct="1">
              <a:buFontTx/>
              <a:buNone/>
            </a:pPr>
            <a:endParaRPr lang="hu-HU" altLang="hu-HU" smtClean="0"/>
          </a:p>
          <a:p>
            <a:pPr algn="ctr" eaLnBrk="1" hangingPunct="1">
              <a:buFontTx/>
              <a:buNone/>
            </a:pPr>
            <a:r>
              <a:rPr lang="hu-HU" altLang="hu-HU" b="1" smtClean="0">
                <a:solidFill>
                  <a:srgbClr val="000099"/>
                </a:solidFill>
              </a:rPr>
              <a:t>KÖSZÖNÖM A FIGYELMET!</a:t>
            </a:r>
          </a:p>
        </p:txBody>
      </p:sp>
      <p:sp>
        <p:nvSpPr>
          <p:cNvPr id="2" name="Dia számának hely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71894-DBBD-4067-9CB2-A30088F05A76}" type="slidenum">
              <a:rPr lang="hu-HU" smtClean="0"/>
              <a:t>47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39294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altLang="hu-HU" b="1" dirty="0" smtClean="0">
                <a:solidFill>
                  <a:srgbClr val="C00000"/>
                </a:solidFill>
              </a:rPr>
              <a:t>INGATLANÉRTÉKESÍTÉS </a:t>
            </a:r>
            <a:br>
              <a:rPr lang="hu-HU" altLang="hu-HU" b="1" dirty="0" smtClean="0">
                <a:solidFill>
                  <a:srgbClr val="C00000"/>
                </a:solidFill>
              </a:rPr>
            </a:br>
            <a:r>
              <a:rPr lang="hu-HU" altLang="hu-HU" dirty="0" smtClean="0">
                <a:solidFill>
                  <a:srgbClr val="0070C0"/>
                </a:solidFill>
              </a:rPr>
              <a:t>[Áfa </a:t>
            </a:r>
            <a:r>
              <a:rPr lang="hu-HU" altLang="hu-HU" dirty="0">
                <a:solidFill>
                  <a:srgbClr val="0070C0"/>
                </a:solidFill>
              </a:rPr>
              <a:t>tv. </a:t>
            </a:r>
            <a:r>
              <a:rPr lang="hu-HU" altLang="hu-HU" dirty="0" smtClean="0">
                <a:solidFill>
                  <a:srgbClr val="0070C0"/>
                </a:solidFill>
              </a:rPr>
              <a:t>10.§ d) </a:t>
            </a:r>
            <a:r>
              <a:rPr lang="hu-HU" altLang="hu-HU" dirty="0">
                <a:solidFill>
                  <a:srgbClr val="0070C0"/>
                </a:solidFill>
              </a:rPr>
              <a:t>pont]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b="1" dirty="0" smtClean="0"/>
              <a:t>10.§ d) </a:t>
            </a:r>
            <a:r>
              <a:rPr lang="hu-HU" dirty="0" smtClean="0"/>
              <a:t>az építési-szerelési munkával létrehozott, az ingatlan-nyilvántartásban bejegyzendő ingatlan átadása a jogosultnak, még abban az esetben is, ha a teljesítéshez szükséges anyagokat és egyéb termékeket a jogosult bocsátotta rendelkezésre.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8246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872208"/>
          </a:xfrm>
        </p:spPr>
        <p:txBody>
          <a:bodyPr>
            <a:normAutofit fontScale="90000"/>
          </a:bodyPr>
          <a:lstStyle/>
          <a:p>
            <a:r>
              <a:rPr lang="hu-HU" b="1" dirty="0" smtClean="0">
                <a:solidFill>
                  <a:srgbClr val="C00000"/>
                </a:solidFill>
              </a:rPr>
              <a:t/>
            </a:r>
            <a:br>
              <a:rPr lang="hu-HU" b="1" dirty="0" smtClean="0">
                <a:solidFill>
                  <a:srgbClr val="C00000"/>
                </a:solidFill>
              </a:rPr>
            </a:br>
            <a:r>
              <a:rPr lang="hu-HU" b="1" dirty="0" smtClean="0">
                <a:solidFill>
                  <a:srgbClr val="C00000"/>
                </a:solidFill>
              </a:rPr>
              <a:t>INGATLANÉRTÉKESÍTÉS </a:t>
            </a:r>
            <a:r>
              <a:rPr lang="hu-HU" b="1" dirty="0">
                <a:solidFill>
                  <a:srgbClr val="C00000"/>
                </a:solidFill>
              </a:rPr>
              <a:t>KÖTELEZŐEN ADÓKÖTELES</a:t>
            </a:r>
            <a:br>
              <a:rPr 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86.§ (1) </a:t>
            </a:r>
            <a:r>
              <a:rPr lang="hu-HU" altLang="hu-HU" dirty="0" err="1">
                <a:solidFill>
                  <a:srgbClr val="0070C0"/>
                </a:solidFill>
              </a:rPr>
              <a:t>bek</a:t>
            </a:r>
            <a:r>
              <a:rPr lang="hu-HU" altLang="hu-HU" dirty="0">
                <a:solidFill>
                  <a:srgbClr val="0070C0"/>
                </a:solidFill>
              </a:rPr>
              <a:t>. j</a:t>
            </a:r>
            <a:r>
              <a:rPr lang="hu-HU" altLang="hu-HU" dirty="0" smtClean="0">
                <a:solidFill>
                  <a:srgbClr val="0070C0"/>
                </a:solidFill>
              </a:rPr>
              <a:t>.) </a:t>
            </a:r>
            <a:r>
              <a:rPr lang="hu-HU" altLang="hu-HU" dirty="0">
                <a:solidFill>
                  <a:srgbClr val="0070C0"/>
                </a:solidFill>
              </a:rPr>
              <a:t>pont]</a:t>
            </a:r>
            <a:r>
              <a:rPr lang="hu-HU" b="1" dirty="0">
                <a:solidFill>
                  <a:srgbClr val="C00000"/>
                </a:solidFill>
              </a:rPr>
              <a:t/>
            </a:r>
            <a:br>
              <a:rPr lang="hu-HU" b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 algn="just">
              <a:buNone/>
            </a:pPr>
            <a:endParaRPr lang="hu-HU" dirty="0" smtClean="0"/>
          </a:p>
          <a:p>
            <a:pPr marL="0" indent="0" algn="just">
              <a:buNone/>
            </a:pPr>
            <a:r>
              <a:rPr lang="hu-HU" dirty="0" smtClean="0"/>
              <a:t>j) a beépített (ingatlanrész) és az ehhez tartozó földrészlet értékesítése, ha ja) első rendeltetésszerű használatba vétele még nem történt meg; vagy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74085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hu-HU" sz="3800" b="1" dirty="0" smtClean="0">
                <a:solidFill>
                  <a:srgbClr val="C00000"/>
                </a:solidFill>
              </a:rPr>
              <a:t/>
            </a:r>
            <a:br>
              <a:rPr lang="hu-HU" sz="3800" b="1" dirty="0" smtClean="0">
                <a:solidFill>
                  <a:srgbClr val="C00000"/>
                </a:solidFill>
              </a:rPr>
            </a:br>
            <a:r>
              <a:rPr lang="hu-HU" sz="3800" b="1" dirty="0" smtClean="0">
                <a:solidFill>
                  <a:srgbClr val="C00000"/>
                </a:solidFill>
              </a:rPr>
              <a:t>INGATLANÉRTÉKESÍTÉS </a:t>
            </a:r>
            <a:r>
              <a:rPr lang="hu-HU" sz="3800" b="1" dirty="0">
                <a:solidFill>
                  <a:srgbClr val="C00000"/>
                </a:solidFill>
              </a:rPr>
              <a:t>KÖTELEZŐEN ADÓKÖTELES</a:t>
            </a:r>
            <a:br>
              <a:rPr lang="hu-HU" sz="3800" b="1" dirty="0">
                <a:solidFill>
                  <a:srgbClr val="C00000"/>
                </a:solidFill>
              </a:rPr>
            </a:br>
            <a:r>
              <a:rPr lang="hu-HU" altLang="hu-HU" sz="3800" dirty="0">
                <a:solidFill>
                  <a:srgbClr val="0070C0"/>
                </a:solidFill>
              </a:rPr>
              <a:t>[Áfa tv. 86.§ (1) </a:t>
            </a:r>
            <a:r>
              <a:rPr lang="hu-HU" altLang="hu-HU" sz="3800" dirty="0" err="1">
                <a:solidFill>
                  <a:srgbClr val="0070C0"/>
                </a:solidFill>
              </a:rPr>
              <a:t>bek</a:t>
            </a:r>
            <a:r>
              <a:rPr lang="hu-HU" altLang="hu-HU" sz="3800" dirty="0">
                <a:solidFill>
                  <a:srgbClr val="0070C0"/>
                </a:solidFill>
              </a:rPr>
              <a:t>. j.) pont]</a:t>
            </a:r>
            <a:r>
              <a:rPr lang="hu-HU" sz="3800" b="1" dirty="0">
                <a:solidFill>
                  <a:srgbClr val="C00000"/>
                </a:solidFill>
              </a:rPr>
              <a:t/>
            </a:r>
            <a:br>
              <a:rPr lang="hu-HU" sz="3800" b="1" dirty="0">
                <a:solidFill>
                  <a:srgbClr val="C00000"/>
                </a:solidFill>
              </a:rPr>
            </a:br>
            <a:endParaRPr lang="hu-HU" sz="3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just">
              <a:buNone/>
            </a:pPr>
            <a:r>
              <a:rPr lang="hu-HU" dirty="0" err="1"/>
              <a:t>j</a:t>
            </a:r>
            <a:r>
              <a:rPr lang="hu-HU" dirty="0" err="1" smtClean="0"/>
              <a:t>b</a:t>
            </a:r>
            <a:r>
              <a:rPr lang="hu-HU" dirty="0" smtClean="0"/>
              <a:t>) első rendeltetésszerű használatba vétele megtörtént, de az arra jogosító hatósági engedély jogerőre emelkedése vagy használatbavétel-tudomásulvételi eljárás esetén a használatbavétel elhallgatással történő tudomásulvétele és az értékesítés között még nem telt el 2 év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140696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hu-HU" dirty="0" smtClean="0"/>
              <a:t/>
            </a:r>
            <a:br>
              <a:rPr lang="hu-HU" dirty="0" smtClean="0"/>
            </a:br>
            <a:r>
              <a:rPr lang="hu-HU" sz="4200" b="1" dirty="0" smtClean="0">
                <a:solidFill>
                  <a:srgbClr val="C00000"/>
                </a:solidFill>
              </a:rPr>
              <a:t>INGATLANÉRTÉKESÍTÉS KÖTELEZŐEN ADÓKÖTELES</a:t>
            </a:r>
            <a:br>
              <a:rPr lang="hu-HU" sz="4200" b="1" dirty="0" smtClean="0">
                <a:solidFill>
                  <a:srgbClr val="C00000"/>
                </a:solidFill>
              </a:rPr>
            </a:br>
            <a:r>
              <a:rPr lang="hu-HU" altLang="hu-HU" sz="4200" dirty="0">
                <a:solidFill>
                  <a:srgbClr val="0070C0"/>
                </a:solidFill>
              </a:rPr>
              <a:t>[Áfa tv. </a:t>
            </a:r>
            <a:r>
              <a:rPr lang="hu-HU" altLang="hu-HU" sz="4200" dirty="0" smtClean="0">
                <a:solidFill>
                  <a:srgbClr val="0070C0"/>
                </a:solidFill>
              </a:rPr>
              <a:t>86.§ (1) </a:t>
            </a:r>
            <a:r>
              <a:rPr lang="hu-HU" altLang="hu-HU" sz="4200" dirty="0" err="1" smtClean="0">
                <a:solidFill>
                  <a:srgbClr val="0070C0"/>
                </a:solidFill>
              </a:rPr>
              <a:t>bek</a:t>
            </a:r>
            <a:r>
              <a:rPr lang="hu-HU" altLang="hu-HU" sz="4200" dirty="0" smtClean="0">
                <a:solidFill>
                  <a:srgbClr val="0070C0"/>
                </a:solidFill>
              </a:rPr>
              <a:t>. </a:t>
            </a:r>
            <a:r>
              <a:rPr lang="hu-HU" altLang="hu-HU" sz="4200" dirty="0">
                <a:solidFill>
                  <a:srgbClr val="0070C0"/>
                </a:solidFill>
              </a:rPr>
              <a:t>k</a:t>
            </a:r>
            <a:r>
              <a:rPr lang="hu-HU" altLang="hu-HU" sz="4200" dirty="0" smtClean="0">
                <a:solidFill>
                  <a:srgbClr val="0070C0"/>
                </a:solidFill>
              </a:rPr>
              <a:t>.) </a:t>
            </a:r>
            <a:r>
              <a:rPr lang="hu-HU" altLang="hu-HU" sz="4200" dirty="0">
                <a:solidFill>
                  <a:srgbClr val="0070C0"/>
                </a:solidFill>
              </a:rPr>
              <a:t>pont]</a:t>
            </a:r>
            <a:r>
              <a:rPr lang="hu-HU" b="1" dirty="0" smtClean="0">
                <a:solidFill>
                  <a:srgbClr val="C00000"/>
                </a:solidFill>
              </a:rPr>
              <a:t/>
            </a:r>
            <a:br>
              <a:rPr lang="hu-HU" b="1" dirty="0" smtClean="0">
                <a:solidFill>
                  <a:srgbClr val="C00000"/>
                </a:solidFill>
              </a:rPr>
            </a:br>
            <a:endParaRPr lang="hu-HU" b="1" dirty="0">
              <a:solidFill>
                <a:srgbClr val="C0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marL="0" indent="0" algn="just">
              <a:buNone/>
            </a:pPr>
            <a:endParaRPr lang="hu-HU" dirty="0" smtClean="0"/>
          </a:p>
          <a:p>
            <a:pPr marL="0" indent="0" algn="just">
              <a:buNone/>
            </a:pPr>
            <a:r>
              <a:rPr lang="hu-HU" dirty="0" smtClean="0"/>
              <a:t>86.§ (1) </a:t>
            </a:r>
            <a:r>
              <a:rPr lang="hu-HU" dirty="0" err="1" smtClean="0"/>
              <a:t>bek</a:t>
            </a:r>
            <a:r>
              <a:rPr lang="hu-HU" dirty="0" smtClean="0"/>
              <a:t>. </a:t>
            </a:r>
            <a:r>
              <a:rPr lang="hu-HU" dirty="0"/>
              <a:t>k</a:t>
            </a:r>
            <a:r>
              <a:rPr lang="hu-HU" dirty="0" smtClean="0"/>
              <a:t>.) pont: Építési telek (telekrész) értékesítése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1635371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 fontScale="90000"/>
          </a:bodyPr>
          <a:lstStyle/>
          <a:p>
            <a:r>
              <a:rPr lang="hu-HU" b="1" dirty="0" smtClean="0">
                <a:solidFill>
                  <a:srgbClr val="C00000"/>
                </a:solidFill>
              </a:rPr>
              <a:t/>
            </a:r>
            <a:br>
              <a:rPr lang="hu-HU" b="1" dirty="0" smtClean="0">
                <a:solidFill>
                  <a:srgbClr val="C00000"/>
                </a:solidFill>
              </a:rPr>
            </a:br>
            <a:r>
              <a:rPr lang="hu-HU" b="1" dirty="0" smtClean="0">
                <a:solidFill>
                  <a:srgbClr val="C00000"/>
                </a:solidFill>
              </a:rPr>
              <a:t>INGATLANÉRTÉKESÍTÉS </a:t>
            </a:r>
            <a:r>
              <a:rPr lang="hu-HU" b="1" dirty="0">
                <a:solidFill>
                  <a:srgbClr val="C00000"/>
                </a:solidFill>
              </a:rPr>
              <a:t>KÖTELEZŐEN ADÓKÖTELES</a:t>
            </a:r>
            <a:br>
              <a:rPr lang="hu-HU" b="1" dirty="0">
                <a:solidFill>
                  <a:srgbClr val="C00000"/>
                </a:solidFill>
              </a:rPr>
            </a:br>
            <a:r>
              <a:rPr lang="hu-HU" altLang="hu-HU" dirty="0">
                <a:solidFill>
                  <a:srgbClr val="0070C0"/>
                </a:solidFill>
              </a:rPr>
              <a:t>[Áfa tv. </a:t>
            </a:r>
            <a:r>
              <a:rPr lang="hu-HU" altLang="hu-HU" dirty="0" smtClean="0">
                <a:solidFill>
                  <a:srgbClr val="0070C0"/>
                </a:solidFill>
              </a:rPr>
              <a:t>259.§ 7. </a:t>
            </a:r>
            <a:r>
              <a:rPr lang="hu-HU" altLang="hu-HU" dirty="0">
                <a:solidFill>
                  <a:srgbClr val="0070C0"/>
                </a:solidFill>
              </a:rPr>
              <a:t>pont]</a:t>
            </a:r>
            <a:r>
              <a:rPr lang="hu-HU" b="1" dirty="0">
                <a:solidFill>
                  <a:srgbClr val="C00000"/>
                </a:solidFill>
              </a:rPr>
              <a:t/>
            </a:r>
            <a:br>
              <a:rPr lang="hu-HU" b="1" dirty="0">
                <a:solidFill>
                  <a:srgbClr val="C00000"/>
                </a:solidFill>
              </a:rPr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rgbClr val="FF0000"/>
                </a:solidFill>
              </a:rPr>
              <a:t>Építési telek: </a:t>
            </a:r>
            <a:r>
              <a:rPr lang="hu-HU" dirty="0" smtClean="0"/>
              <a:t>az olyan</a:t>
            </a:r>
          </a:p>
          <a:p>
            <a:pPr marL="0" indent="0" algn="just">
              <a:buNone/>
            </a:pPr>
            <a:r>
              <a:rPr lang="hu-HU" dirty="0" smtClean="0"/>
              <a:t>a) telek, amely beépítésre szánt területen fekszik, az építési szabályoknak megfelelően kialakított, a közterületnek gépjármű-közlekedésre alkalmas részéről az adott közterületre vonatkozó jogszabályi előírások szerint, vagy önálló helyrajzi számon útként nyilvántartott magánútról gépjárművel közvetlenül, zöldfelület, illetve termőföld sérelme nélkül megközelíthető, és amelynek a közterülettel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064472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893</TotalTime>
  <Words>1437</Words>
  <Application>Microsoft Office PowerPoint</Application>
  <PresentationFormat>Diavetítés a képernyőre (4:3 oldalarány)</PresentationFormat>
  <Paragraphs>230</Paragraphs>
  <Slides>47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47</vt:i4>
      </vt:variant>
    </vt:vector>
  </HeadingPairs>
  <TitlesOfParts>
    <vt:vector size="48" baseType="lpstr">
      <vt:lpstr>Office-téma</vt:lpstr>
      <vt:lpstr> INGATLANNAL KAPCSOLATOS ÁFA SZABÁLYOK  2016. </vt:lpstr>
      <vt:lpstr>INGATLAN ÉRTÉKESÍTÉS </vt:lpstr>
      <vt:lpstr>INGATLANÉRTÉKESÍTÉS [Áfa tv. 9.§ (1) bek.]</vt:lpstr>
      <vt:lpstr>INGATLANÉRTÉKESÍTÉS [Áfa tv. 10.§ a) pont]</vt:lpstr>
      <vt:lpstr>INGATLANÉRTÉKESÍTÉS  [Áfa tv. 10.§ d) pont]</vt:lpstr>
      <vt:lpstr> INGATLANÉRTÉKESÍTÉS KÖTELEZŐEN ADÓKÖTELES [Áfa tv. 86.§ (1) bek. j.) pont] </vt:lpstr>
      <vt:lpstr> INGATLANÉRTÉKESÍTÉS KÖTELEZŐEN ADÓKÖTELES [Áfa tv. 86.§ (1) bek. j.) pont] </vt:lpstr>
      <vt:lpstr> INGATLANÉRTÉKESÍTÉS KÖTELEZŐEN ADÓKÖTELES [Áfa tv. 86.§ (1) bek. k.) pont] </vt:lpstr>
      <vt:lpstr> INGATLANÉRTÉKESÍTÉS KÖTELEZŐEN ADÓKÖTELES [Áfa tv. 259.§ 7. pont] </vt:lpstr>
      <vt:lpstr> INGATLANÉRTÉKESÍTÉS KÖTELEZŐEN ADÓKÖTELES [Áfa tv. 259.§ 7. pont] </vt:lpstr>
      <vt:lpstr> ADÓMÉRTÉK [Áfa tv. 82.§, 3. sz. melléklet] </vt:lpstr>
      <vt:lpstr>ADÓMÉRTÉK (Lakás) [Áfa tv. 259.§ 12. pont]</vt:lpstr>
      <vt:lpstr>ADÓMÉRTÉK [Áfa tv. 3. sz. melléklet I.50. és 51. pont]</vt:lpstr>
      <vt:lpstr>ADÓMÉRTÉK (LAKÁS) [Áfa tv. 3. sz. melléklet I.50. és 51. pont]</vt:lpstr>
      <vt:lpstr>ADÓMÉRTÉK (LAKÁS) [Áfa tv. 84.§]</vt:lpstr>
      <vt:lpstr>ADÓMÉRTÉK (LAKÁS)  [Áfa tv. 84.§]</vt:lpstr>
      <vt:lpstr>Példák az adómérték változásra </vt:lpstr>
      <vt:lpstr>Példák az adómérték változásra</vt:lpstr>
      <vt:lpstr>Példák az adómérték változásra</vt:lpstr>
      <vt:lpstr>Példák az adómérték változásra </vt:lpstr>
      <vt:lpstr>INGATLANÉRTÉKESÍTÉS ADÓMENTES   [Áfa tv. 86.§ (1) bek. j.) pont]</vt:lpstr>
      <vt:lpstr> INGATLANÉRTÉKESÍTÉS ADÓMENTES [Áfa tv. 86.§ (1) bek. j.) pont] </vt:lpstr>
      <vt:lpstr>INGATLANÉRTÉKESÍTÉS ADÓMENTES  [Áfa tv. 86.§ (1) bek. k.) pont]</vt:lpstr>
      <vt:lpstr>VÁLASZTÁSON ALAPULÓ ADÓKÖTELEZETTSÉG [Áfa tv. 88.§]</vt:lpstr>
      <vt:lpstr>VÁLASZTÁSON ALAPULÓ ADÓKÖTELEZETTSÉG [Áfa tv. 88.§]</vt:lpstr>
      <vt:lpstr>VÁLASZTÁSON ALAPULÓ ADÓKÖTELEZETTSÉG FORDÍTOTT ADÓZÁS  [Áfa tv. 142.§ (1) bek.]</vt:lpstr>
      <vt:lpstr>ADÓKÖTELEZETTSÉG  ÉS A FORDÍTOTT ADÓZÁS  [Áfa tv. 142.§ (1) bek.]</vt:lpstr>
      <vt:lpstr>ADÓKÖTELEZETTSÉG  ÉS A FORDÍTOTT ADÓZÁS  [Áfa tv. 142.§ (1) bek.]</vt:lpstr>
      <vt:lpstr>ADÓKÖTELEZETTSÉG  ÉS A FORDÍTOTT ADÓZÁS  [Áfa tv. 142.§ (1) bek.]</vt:lpstr>
      <vt:lpstr>FORDÍTOTT ADÓZÁS  </vt:lpstr>
      <vt:lpstr>ALANYI ADÓMENTES ADÓALANY ÉS AZ INGATLANÉRTÉKESÍTÉS  [Áfa tv. XIII. fejezet]</vt:lpstr>
      <vt:lpstr>INGATLAN BÉRBEADÁS [Áfa tv. 259.§ 4. pont]</vt:lpstr>
      <vt:lpstr>INGATLAN BÉRBEADÁS [Áfa tv. 86.§ (1) bek. l) pont, (2) bek.]</vt:lpstr>
      <vt:lpstr>INGATLAN BÉRBEADÁS [Áfa tv. 88.§]</vt:lpstr>
      <vt:lpstr>FIZETÉSI KÖTELEZETTSÉG KELETKEZÉSÉNEK IDŐPONTJA  [Áfa tv. 58.§ (1) bek., Mód. tv.* 10.§]</vt:lpstr>
      <vt:lpstr>FIZETÉSI KÖTELEZETTSÉG KELETKEZÉSÉNEK IDŐPONTJA II. [Áfa tv. 58.§ (1a) bek. a.) pont, Mód. tv. 10.§]</vt:lpstr>
      <vt:lpstr>FIZETÉSI KÖTELEZETTSÉG KELETKEZÉSÉNEK IDŐPONTJA III. [Áfa tv. 58.§ (1a) bek. b.) pont, Mód. tv. 10.§ Mód. Tv. 3. 135.§]</vt:lpstr>
      <vt:lpstr>ÁTMENETI SZABÁLY [Áfa tv. 297.§ Mód. tv. 33.§, 34.§ Mód. tv 3. 136.§]</vt:lpstr>
      <vt:lpstr>Az előleg és az Áfa tv. 58.§</vt:lpstr>
      <vt:lpstr>Példák az időszakos elszámolású ügyletekre</vt:lpstr>
      <vt:lpstr>Példák az időszakos elszámolású ügyletekre</vt:lpstr>
      <vt:lpstr>Példák az időszakos elszámolású ügyletekre</vt:lpstr>
      <vt:lpstr>Példák az időszakos elszámolású ügyletekre</vt:lpstr>
      <vt:lpstr>IDŐSZAKOS ELSZÁMOLÁS ÉS AZ ÁRFOLYAM ALKALMAZÁS [Áfa tv. 80.§ (1) bek. b.) pont]</vt:lpstr>
      <vt:lpstr>INGATLAN, MINT TÁRGYI ESZKÖZ</vt:lpstr>
      <vt:lpstr>INGATLAN ÉS EGYES ELJÁRÁSI SZABÁLYOK</vt:lpstr>
      <vt:lpstr>PowerPoint bemutató</vt:lpstr>
    </vt:vector>
  </TitlesOfParts>
  <Company>Nemzeti Adó- és Vámhivatal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ÁLTALÁNOS FORGALMI ADÓ VÁLTOZÁSOK   2015.</dc:title>
  <dc:creator>Géczy Edina</dc:creator>
  <cp:lastModifiedBy>Internet</cp:lastModifiedBy>
  <cp:revision>88</cp:revision>
  <cp:lastPrinted>2016-05-26T11:47:10Z</cp:lastPrinted>
  <dcterms:created xsi:type="dcterms:W3CDTF">2014-11-19T12:48:10Z</dcterms:created>
  <dcterms:modified xsi:type="dcterms:W3CDTF">2016-05-26T11:53:04Z</dcterms:modified>
</cp:coreProperties>
</file>